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347" r:id="rId5"/>
    <p:sldId id="266" r:id="rId6"/>
    <p:sldId id="396" r:id="rId7"/>
    <p:sldId id="320" r:id="rId8"/>
    <p:sldId id="388" r:id="rId9"/>
    <p:sldId id="276" r:id="rId10"/>
    <p:sldId id="389" r:id="rId11"/>
    <p:sldId id="390" r:id="rId12"/>
    <p:sldId id="295" r:id="rId13"/>
    <p:sldId id="391" r:id="rId14"/>
    <p:sldId id="397" r:id="rId15"/>
    <p:sldId id="406" r:id="rId16"/>
    <p:sldId id="407" r:id="rId17"/>
    <p:sldId id="412" r:id="rId18"/>
    <p:sldId id="414" r:id="rId19"/>
    <p:sldId id="413" r:id="rId20"/>
    <p:sldId id="410" r:id="rId21"/>
    <p:sldId id="265" r:id="rId22"/>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5BAC"/>
    <a:srgbClr val="41719C"/>
    <a:srgbClr val="3B7E91"/>
    <a:srgbClr val="176F8A"/>
    <a:srgbClr val="267891"/>
    <a:srgbClr val="277992"/>
    <a:srgbClr val="287A93"/>
    <a:srgbClr val="1F748E"/>
    <a:srgbClr val="DEEA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61" autoAdjust="0"/>
    <p:restoredTop sz="99516" autoAdjust="0"/>
  </p:normalViewPr>
  <p:slideViewPr>
    <p:cSldViewPr snapToGrid="0">
      <p:cViewPr varScale="1">
        <p:scale>
          <a:sx n="77" d="100"/>
          <a:sy n="77" d="100"/>
        </p:scale>
        <p:origin x="68" y="-136"/>
      </p:cViewPr>
      <p:guideLst/>
    </p:cSldViewPr>
  </p:slideViewPr>
  <p:outlineViewPr>
    <p:cViewPr>
      <p:scale>
        <a:sx n="33" d="100"/>
        <a:sy n="33" d="100"/>
      </p:scale>
      <p:origin x="0" y="-2430"/>
    </p:cViewPr>
  </p:outlineViewPr>
  <p:notesTextViewPr>
    <p:cViewPr>
      <p:scale>
        <a:sx n="1" d="1"/>
        <a:sy n="1" d="1"/>
      </p:scale>
      <p:origin x="0" y="0"/>
    </p:cViewPr>
  </p:notesTextViewPr>
  <p:sorterViewPr>
    <p:cViewPr>
      <p:scale>
        <a:sx n="66" d="100"/>
        <a:sy n="66" d="100"/>
      </p:scale>
      <p:origin x="0" y="-2562"/>
    </p:cViewPr>
  </p:sorterViewPr>
  <p:gridSpacing cx="45000" cy="45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gs" Target="tags/tag3.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各位老师、助教</a:t>
            </a:r>
            <a:r>
              <a:rPr lang="zh-CN" altLang="en-US" dirty="0"/>
              <a:t>大家好，我是杜金阳，今天我来介绍一下我</a:t>
            </a:r>
            <a:r>
              <a:rPr lang="en-US" altLang="zh-CN" dirty="0"/>
              <a:t>lab6-challenge</a:t>
            </a:r>
            <a:r>
              <a:rPr lang="zh-CN" altLang="en-US" dirty="0"/>
              <a:t>的迭代过程。</a:t>
            </a:r>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kern="100" dirty="0">
                <a:solidFill>
                  <a:srgbClr val="202A36"/>
                </a:solidFill>
                <a:cs typeface="+mn-ea"/>
                <a:sym typeface="+mn-lt"/>
              </a:rPr>
              <a:t>mkdir</a:t>
            </a:r>
            <a:r>
              <a:rPr lang="zh-CN" altLang="en-US" kern="100" dirty="0">
                <a:solidFill>
                  <a:srgbClr val="202A36"/>
                </a:solidFill>
                <a:cs typeface="+mn-ea"/>
                <a:sym typeface="+mn-lt"/>
              </a:rPr>
              <a:t>和</a:t>
            </a:r>
            <a:r>
              <a:rPr lang="en-US" altLang="zh-CN" kern="100" dirty="0">
                <a:solidFill>
                  <a:srgbClr val="202A36"/>
                </a:solidFill>
                <a:cs typeface="+mn-ea"/>
                <a:sym typeface="+mn-lt"/>
              </a:rPr>
              <a:t>touch</a:t>
            </a:r>
            <a:r>
              <a:rPr lang="zh-CN" altLang="en-US" kern="100" dirty="0">
                <a:solidFill>
                  <a:srgbClr val="202A36"/>
                </a:solidFill>
                <a:cs typeface="+mn-ea"/>
                <a:sym typeface="+mn-lt"/>
              </a:rPr>
              <a:t>命令两实现起来基本完全相同，这里我只用</a:t>
            </a:r>
            <a:r>
              <a:rPr lang="en-US" altLang="zh-CN" kern="100" dirty="0">
                <a:solidFill>
                  <a:srgbClr val="202A36"/>
                </a:solidFill>
                <a:cs typeface="+mn-ea"/>
                <a:sym typeface="+mn-lt"/>
              </a:rPr>
              <a:t>mkdir</a:t>
            </a:r>
            <a:r>
              <a:rPr lang="zh-CN" altLang="en-US" kern="100" dirty="0">
                <a:solidFill>
                  <a:srgbClr val="202A36"/>
                </a:solidFill>
                <a:cs typeface="+mn-ea"/>
                <a:sym typeface="+mn-lt"/>
              </a:rPr>
              <a:t>举例，由于文件服务端需要依托于内核态，所以我们需要创建目录时需要新建一个系统调用，这是简要的步骤，除此之外我还要修改对</a:t>
            </a:r>
            <a:r>
              <a:rPr lang="en-US" altLang="zh-CN" kern="100" dirty="0">
                <a:solidFill>
                  <a:srgbClr val="202A36"/>
                </a:solidFill>
                <a:cs typeface="+mn-ea"/>
                <a:sym typeface="+mn-lt"/>
              </a:rPr>
              <a:t>token</a:t>
            </a:r>
            <a:r>
              <a:rPr lang="zh-CN" altLang="en-US" kern="100" dirty="0">
                <a:solidFill>
                  <a:srgbClr val="202A36"/>
                </a:solidFill>
                <a:cs typeface="+mn-ea"/>
                <a:sym typeface="+mn-lt"/>
              </a:rPr>
              <a:t>大于号的定义，并创建</a:t>
            </a:r>
            <a:r>
              <a:rPr lang="en-US" altLang="zh-CN" kern="100" dirty="0">
                <a:solidFill>
                  <a:srgbClr val="202A36"/>
                </a:solidFill>
                <a:cs typeface="+mn-ea"/>
                <a:sym typeface="+mn-lt"/>
              </a:rPr>
              <a:t>O_CREAT</a:t>
            </a:r>
            <a:r>
              <a:rPr lang="zh-CN" altLang="en-US" kern="100" dirty="0">
                <a:solidFill>
                  <a:srgbClr val="202A36"/>
                </a:solidFill>
                <a:cs typeface="+mn-ea"/>
                <a:sym typeface="+mn-lt"/>
              </a:rPr>
              <a:t>方式打开文件来实现文件不存在时自动创建。</a:t>
            </a:r>
            <a:endParaRPr lang="zh-CN" altLang="en-US" kern="100" dirty="0">
              <a:solidFill>
                <a:srgbClr val="202A36"/>
              </a:solidFill>
              <a:cs typeface="+mn-ea"/>
              <a:sym typeface="+mn-l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历史指令和上面的命令位置修改基本类似，除了上下键解析外，我们还需要一个文件将历史命令存储下来，剩下的都只是字符串操作了，在此不再赘述。</a:t>
            </a:r>
            <a:endParaRPr lang="en-US" altLang="zh-CN">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在实现环境变量和实现相对路径中，我选择了实现相对路径，主要对于我而言，相对路径比环境变量使用要多太多太多了，具体分为五个步骤。</a:t>
            </a:r>
            <a:r>
              <a:rPr noProof="0" dirty="0">
                <a:ln>
                  <a:noFill/>
                </a:ln>
                <a:gradFill>
                  <a:gsLst>
                    <a:gs pos="100000">
                      <a:srgbClr val="003258"/>
                    </a:gs>
                    <a:gs pos="35000">
                      <a:srgbClr val="006682"/>
                    </a:gs>
                  </a:gsLst>
                  <a:path path="circle">
                    <a:fillToRect r="100000" b="100000"/>
                  </a:path>
                </a:gradFill>
                <a:effectLst/>
                <a:uLnTx/>
                <a:uFillTx/>
                <a:cs typeface="+mn-ea"/>
                <a:sym typeface="+mn-lt"/>
              </a:rPr>
              <a:t>访问路径的系统调用</a:t>
            </a:r>
            <a:r>
              <a:rPr lang="zh-CN" noProof="0" dirty="0">
                <a:ln>
                  <a:noFill/>
                </a:ln>
                <a:gradFill>
                  <a:gsLst>
                    <a:gs pos="100000">
                      <a:srgbClr val="003258"/>
                    </a:gs>
                    <a:gs pos="35000">
                      <a:srgbClr val="006682"/>
                    </a:gs>
                  </a:gsLst>
                  <a:path path="circle">
                    <a:fillToRect r="100000" b="100000"/>
                  </a:path>
                </a:gradFill>
                <a:effectLst/>
                <a:uLnTx/>
                <a:uFillTx/>
                <a:cs typeface="+mn-ea"/>
                <a:sym typeface="+mn-lt"/>
              </a:rPr>
              <a:t>，</a:t>
            </a:r>
            <a:r>
              <a:rPr noProof="0" dirty="0">
                <a:ln>
                  <a:noFill/>
                </a:ln>
                <a:gradFill>
                  <a:gsLst>
                    <a:gs pos="100000">
                      <a:srgbClr val="003258"/>
                    </a:gs>
                    <a:gs pos="35000">
                      <a:srgbClr val="006682"/>
                    </a:gs>
                  </a:gsLst>
                  <a:path path="circle">
                    <a:fillToRect r="100000" b="100000"/>
                  </a:path>
                </a:gradFill>
                <a:effectLst/>
                <a:uLnTx/>
                <a:uFillTx/>
                <a:cs typeface="+mn-ea"/>
                <a:sym typeface="+mn-lt"/>
              </a:rPr>
              <a:t>添加库函数</a:t>
            </a:r>
            <a:r>
              <a:rPr lang="zh-CN" noProof="0" dirty="0">
                <a:ln>
                  <a:noFill/>
                </a:ln>
                <a:gradFill>
                  <a:gsLst>
                    <a:gs pos="100000">
                      <a:srgbClr val="003258"/>
                    </a:gs>
                    <a:gs pos="35000">
                      <a:srgbClr val="006682"/>
                    </a:gs>
                  </a:gsLst>
                  <a:path path="circle">
                    <a:fillToRect r="100000" b="100000"/>
                  </a:path>
                </a:gradFill>
                <a:effectLst/>
                <a:uLnTx/>
                <a:uFillTx/>
                <a:cs typeface="+mn-ea"/>
                <a:sym typeface="+mn-lt"/>
              </a:rPr>
              <a:t>，</a:t>
            </a:r>
            <a:r>
              <a:rPr noProof="0" dirty="0">
                <a:ln>
                  <a:noFill/>
                </a:ln>
                <a:gradFill>
                  <a:gsLst>
                    <a:gs pos="100000">
                      <a:srgbClr val="003258"/>
                    </a:gs>
                    <a:gs pos="35000">
                      <a:srgbClr val="006682"/>
                    </a:gs>
                  </a:gsLst>
                  <a:path path="circle">
                    <a:fillToRect r="100000" b="100000"/>
                  </a:path>
                </a:gradFill>
                <a:effectLst/>
                <a:uLnTx/>
                <a:uFillTx/>
                <a:cs typeface="+mn-ea"/>
                <a:sym typeface="+mn-lt"/>
              </a:rPr>
              <a:t>cd 和 pwd 命令</a:t>
            </a:r>
            <a:r>
              <a:rPr lang="zh-CN" noProof="0" dirty="0">
                <a:ln>
                  <a:noFill/>
                </a:ln>
                <a:gradFill>
                  <a:gsLst>
                    <a:gs pos="100000">
                      <a:srgbClr val="003258"/>
                    </a:gs>
                    <a:gs pos="35000">
                      <a:srgbClr val="006682"/>
                    </a:gs>
                  </a:gsLst>
                  <a:path path="circle">
                    <a:fillToRect r="100000" b="100000"/>
                  </a:path>
                </a:gradFill>
                <a:effectLst/>
                <a:uLnTx/>
                <a:uFillTx/>
                <a:cs typeface="+mn-ea"/>
                <a:sym typeface="+mn-lt"/>
              </a:rPr>
              <a:t>，</a:t>
            </a:r>
            <a:r>
              <a:rPr noProof="0" dirty="0">
                <a:ln>
                  <a:noFill/>
                </a:ln>
                <a:gradFill>
                  <a:gsLst>
                    <a:gs pos="100000">
                      <a:srgbClr val="003258"/>
                    </a:gs>
                    <a:gs pos="35000">
                      <a:srgbClr val="006682"/>
                    </a:gs>
                  </a:gsLst>
                  <a:path path="circle">
                    <a:fillToRect r="100000" b="100000"/>
                  </a:path>
                </a:gradFill>
                <a:effectLst/>
                <a:uLnTx/>
                <a:uFillTx/>
                <a:cs typeface="+mn-ea"/>
                <a:sym typeface="+mn-lt"/>
              </a:rPr>
              <a:t>相对路径支持</a:t>
            </a:r>
            <a:r>
              <a:rPr lang="zh-CN" noProof="0" dirty="0">
                <a:ln>
                  <a:noFill/>
                </a:ln>
                <a:gradFill>
                  <a:gsLst>
                    <a:gs pos="100000">
                      <a:srgbClr val="003258"/>
                    </a:gs>
                    <a:gs pos="35000">
                      <a:srgbClr val="006682"/>
                    </a:gs>
                  </a:gsLst>
                  <a:path path="circle">
                    <a:fillToRect r="100000" b="100000"/>
                  </a:path>
                </a:gradFill>
                <a:effectLst/>
                <a:uLnTx/>
                <a:uFillTx/>
                <a:cs typeface="+mn-ea"/>
                <a:sym typeface="+mn-lt"/>
              </a:rPr>
              <a:t>和</a:t>
            </a:r>
            <a:r>
              <a:rPr noProof="0" dirty="0">
                <a:ln>
                  <a:noFill/>
                </a:ln>
                <a:gradFill>
                  <a:gsLst>
                    <a:gs pos="100000">
                      <a:srgbClr val="003258"/>
                    </a:gs>
                    <a:gs pos="35000">
                      <a:srgbClr val="006682"/>
                    </a:gs>
                  </a:gsLst>
                  <a:path path="circle">
                    <a:fillToRect r="100000" b="100000"/>
                  </a:path>
                </a:gradFill>
                <a:effectLst/>
                <a:uLnTx/>
                <a:uFillTx/>
                <a:cs typeface="+mn-ea"/>
                <a:sym typeface="+mn-lt"/>
              </a:rPr>
              <a:t>原有命令和函数的修改</a:t>
            </a:r>
            <a:r>
              <a:rPr lang="zh-CN" noProof="0" dirty="0">
                <a:ln>
                  <a:noFill/>
                </a:ln>
                <a:gradFill>
                  <a:gsLst>
                    <a:gs pos="100000">
                      <a:srgbClr val="003258"/>
                    </a:gs>
                    <a:gs pos="35000">
                      <a:srgbClr val="006682"/>
                    </a:gs>
                  </a:gsLst>
                  <a:path path="circle">
                    <a:fillToRect r="100000" b="100000"/>
                  </a:path>
                </a:gradFill>
                <a:effectLst/>
                <a:uLnTx/>
                <a:uFillTx/>
                <a:cs typeface="+mn-ea"/>
                <a:sym typeface="+mn-lt"/>
              </a:rPr>
              <a:t>五个部分。</a:t>
            </a:r>
            <a:endParaRPr lang="zh-CN"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到此整个</a:t>
            </a:r>
            <a:r>
              <a:rPr lang="en-US" altLang="zh-CN"/>
              <a:t>lab6-challenge</a:t>
            </a:r>
            <a:r>
              <a:rPr lang="zh-CN" altLang="en-US"/>
              <a:t>的主要功能全部完成，在此之外，我还加入了彩色输出和清空操作让自己的</a:t>
            </a:r>
            <a:r>
              <a:rPr lang="en-US" altLang="zh-CN"/>
              <a:t>shell</a:t>
            </a:r>
            <a:r>
              <a:rPr lang="zh-CN" altLang="en-US"/>
              <a:t>使用起来更加舒适，这两个操作都是对</a:t>
            </a:r>
            <a:r>
              <a:rPr lang="en-US" altLang="zh-CN"/>
              <a:t>linux</a:t>
            </a:r>
            <a:r>
              <a:rPr lang="zh-CN" altLang="en-US"/>
              <a:t>编码的操作，在此不再具体赘述。</a:t>
            </a:r>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下面是一些测试的效果，由于答辩时间问题，我就不给各位一一展示了。</a:t>
            </a:r>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最后一部分是实验难点，我认为比较需要注意的细节有以下四条，也是我自己在迭代中出现的几处</a:t>
            </a:r>
            <a:r>
              <a:rPr lang="en-US" altLang="zh-CN"/>
              <a:t>bug</a:t>
            </a:r>
            <a:r>
              <a:rPr lang="zh-CN" altLang="en-US"/>
              <a:t>。第一点是</a:t>
            </a:r>
            <a:r>
              <a:rPr lang="zh-CN" altLang="en-US" dirty="0">
                <a:solidFill>
                  <a:schemeClr val="bg2">
                    <a:lumMod val="50000"/>
                  </a:schemeClr>
                </a:solidFill>
                <a:cs typeface="+mn-ea"/>
                <a:sym typeface="+mn-lt"/>
              </a:rPr>
              <a:t>遇到连续的'\b'指令，需要进行特判处理，否则可能会出现多个字符的删除。第二点是</a:t>
            </a:r>
            <a:r>
              <a:rPr lang="en-US" altLang="zh-CN" dirty="0">
                <a:solidFill>
                  <a:schemeClr val="bg2">
                    <a:lumMod val="50000"/>
                  </a:schemeClr>
                </a:solidFill>
                <a:cs typeface="+mn-ea"/>
                <a:sym typeface="+mn-lt"/>
              </a:rPr>
              <a:t>cd</a:t>
            </a:r>
            <a:r>
              <a:rPr lang="zh-CN" altLang="en-US" dirty="0">
                <a:solidFill>
                  <a:schemeClr val="bg2">
                    <a:lumMod val="50000"/>
                  </a:schemeClr>
                </a:solidFill>
                <a:cs typeface="+mn-ea"/>
                <a:sym typeface="+mn-lt"/>
              </a:rPr>
              <a:t>指令需要对`argv[1]`是否为`..`进行特判，这点易忽略。第三点也是</a:t>
            </a:r>
            <a:r>
              <a:rPr lang="en-US" altLang="zh-CN" dirty="0">
                <a:solidFill>
                  <a:schemeClr val="bg2">
                    <a:lumMod val="50000"/>
                  </a:schemeClr>
                </a:solidFill>
                <a:cs typeface="+mn-ea"/>
                <a:sym typeface="+mn-lt"/>
              </a:rPr>
              <a:t>lab6-challenge</a:t>
            </a:r>
            <a:r>
              <a:rPr lang="zh-CN" altLang="en-US" dirty="0">
                <a:solidFill>
                  <a:schemeClr val="bg2">
                    <a:lumMod val="50000"/>
                  </a:schemeClr>
                </a:solidFill>
                <a:cs typeface="+mn-ea"/>
                <a:sym typeface="+mn-lt"/>
              </a:rPr>
              <a:t>的一大难点就是linux的二次编码问题，这点需要我们重点了解。第四点是实现</a:t>
            </a:r>
            <a:r>
              <a:rPr lang="en-US" altLang="zh-CN" dirty="0">
                <a:solidFill>
                  <a:schemeClr val="bg2">
                    <a:lumMod val="50000"/>
                  </a:schemeClr>
                </a:solidFill>
                <a:cs typeface="+mn-ea"/>
                <a:sym typeface="+mn-lt"/>
              </a:rPr>
              <a:t>history</a:t>
            </a:r>
            <a:r>
              <a:rPr lang="zh-CN" altLang="en-US" dirty="0">
                <a:solidFill>
                  <a:schemeClr val="bg2">
                    <a:lumMod val="50000"/>
                  </a:schemeClr>
                </a:solidFill>
                <a:cs typeface="+mn-ea"/>
                <a:sym typeface="+mn-lt"/>
              </a:rPr>
              <a:t>命令时需要对</a:t>
            </a:r>
            <a:r>
              <a:rPr lang="en-US" altLang="zh-CN" dirty="0">
                <a:solidFill>
                  <a:schemeClr val="bg2">
                    <a:lumMod val="50000"/>
                  </a:schemeClr>
                </a:solidFill>
                <a:cs typeface="+mn-ea"/>
                <a:sym typeface="+mn-lt"/>
              </a:rPr>
              <a:t>.history</a:t>
            </a:r>
            <a:r>
              <a:rPr lang="zh-CN" altLang="en-US" dirty="0">
                <a:solidFill>
                  <a:schemeClr val="bg2">
                    <a:lumMod val="50000"/>
                  </a:schemeClr>
                </a:solidFill>
                <a:cs typeface="+mn-ea"/>
                <a:sym typeface="+mn-lt"/>
              </a:rPr>
              <a:t>文件进行追加输入操作，否则文件会被覆盖。</a:t>
            </a:r>
            <a:endParaRPr lang="en-US" altLang="zh-CN" dirty="0">
              <a:solidFill>
                <a:schemeClr val="bg2">
                  <a:lumMod val="50000"/>
                </a:schemeClr>
              </a:solidFill>
              <a:cs typeface="+mn-ea"/>
              <a:sym typeface="+mn-l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我的答辩到此结束，请各位助教老师批评指正。</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我将从以下三个部分展开介绍。</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首先是架构设计部分，在我们正式开展</a:t>
            </a:r>
            <a:r>
              <a:rPr lang="en-US" altLang="zh-CN"/>
              <a:t>lab6-challenge</a:t>
            </a:r>
            <a:r>
              <a:rPr lang="zh-CN" altLang="en-US"/>
              <a:t>的迭代过程前，有个非常重要的步骤是知道如何添加文件，这样才能使我们自己写的代码与原来的课程组架构形成一个整体。具体而言，我们需要修改</a:t>
            </a:r>
            <a:r>
              <a:rPr lang="en-US" altLang="zh-CN"/>
              <a:t>/user/include.mk</a:t>
            </a:r>
            <a:r>
              <a:rPr lang="zh-CN" altLang="en-US"/>
              <a:t>中的</a:t>
            </a:r>
            <a:r>
              <a:rPr lang="en-US" altLang="zh-CN"/>
              <a:t>.b</a:t>
            </a:r>
            <a:r>
              <a:rPr lang="zh-CN" altLang="en-US"/>
              <a:t>和</a:t>
            </a:r>
            <a:r>
              <a:rPr lang="en-US" altLang="zh-CN"/>
              <a:t>.o</a:t>
            </a:r>
            <a:r>
              <a:rPr lang="zh-CN" altLang="en-US"/>
              <a:t>文件，从而添加命令。</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a:lnSpc>
                <a:spcPct val="130000"/>
              </a:lnSpc>
            </a:pPr>
            <a:r>
              <a:rPr lang="en-US" altLang="zh-CN"/>
              <a:t>lab6-challenge</a:t>
            </a:r>
            <a:r>
              <a:rPr lang="zh-CN" altLang="en-US"/>
              <a:t>的第一个要求是实现一行多命令，具体要如何实现呢？首先我们需要知道</a:t>
            </a:r>
            <a:r>
              <a:rPr lang="en-US" altLang="zh-CN"/>
              <a:t>shell</a:t>
            </a:r>
            <a:r>
              <a:rPr lang="zh-CN" altLang="en-US"/>
              <a:t>是如何工作的。</a:t>
            </a:r>
            <a:r>
              <a:rPr lang="zh-CN" altLang="en-US" dirty="0">
                <a:solidFill>
                  <a:schemeClr val="bg2">
                    <a:lumMod val="50000"/>
                  </a:schemeClr>
                </a:solidFill>
                <a:cs typeface="+mn-ea"/>
                <a:sym typeface="+mn-lt"/>
              </a:rPr>
              <a:t>shell的原理是</a:t>
            </a:r>
            <a:r>
              <a:rPr lang="zh-CN" altLang="en-US" b="1" dirty="0">
                <a:solidFill>
                  <a:schemeClr val="bg2">
                    <a:lumMod val="50000"/>
                  </a:schemeClr>
                </a:solidFill>
                <a:cs typeface="+mn-ea"/>
                <a:sym typeface="+mn-lt"/>
              </a:rPr>
              <a:t>main 从控制台读取一行后fork，把这一行命令传递给子进程</a:t>
            </a:r>
            <a:r>
              <a:rPr lang="zh-CN" altLang="en-US" dirty="0">
                <a:solidFill>
                  <a:schemeClr val="bg2">
                    <a:lumMod val="50000"/>
                  </a:schemeClr>
                </a:solidFill>
                <a:cs typeface="+mn-ea"/>
                <a:sym typeface="+mn-lt"/>
              </a:rPr>
              <a:t>。子进程执行完毕后退出，父进程</a:t>
            </a:r>
            <a:r>
              <a:rPr lang="zh-CN" altLang="en-US" b="1" dirty="0">
                <a:solidFill>
                  <a:schemeClr val="bg2">
                    <a:lumMod val="50000"/>
                  </a:schemeClr>
                </a:solidFill>
                <a:cs typeface="+mn-ea"/>
                <a:sym typeface="+mn-lt"/>
              </a:rPr>
              <a:t>调用wait函数等待子进程执行结束</a:t>
            </a:r>
            <a:r>
              <a:rPr lang="zh-CN" altLang="en-US" dirty="0">
                <a:solidFill>
                  <a:schemeClr val="bg2">
                    <a:lumMod val="50000"/>
                  </a:schemeClr>
                </a:solidFill>
                <a:cs typeface="+mn-ea"/>
                <a:sym typeface="+mn-lt"/>
              </a:rPr>
              <a:t>被摧毁。所以对于一行多命令本质就是进行多个子进程的建立来实现多个命令，具体到代码就是在读到；后再次</a:t>
            </a:r>
            <a:r>
              <a:rPr lang="en-US" altLang="zh-CN" dirty="0">
                <a:solidFill>
                  <a:schemeClr val="bg2">
                    <a:lumMod val="50000"/>
                  </a:schemeClr>
                </a:solidFill>
                <a:cs typeface="+mn-ea"/>
                <a:sym typeface="+mn-lt"/>
              </a:rPr>
              <a:t>fork</a:t>
            </a:r>
            <a:r>
              <a:rPr lang="zh-CN" altLang="en-US" dirty="0">
                <a:solidFill>
                  <a:schemeClr val="bg2">
                    <a:lumMod val="50000"/>
                  </a:schemeClr>
                </a:solidFill>
                <a:cs typeface="+mn-ea"/>
                <a:sym typeface="+mn-lt"/>
              </a:rPr>
              <a:t>即可。</a:t>
            </a:r>
            <a:endParaRPr lang="zh-CN" altLang="en-US" dirty="0">
              <a:solidFill>
                <a:schemeClr val="bg2">
                  <a:lumMod val="50000"/>
                </a:schemeClr>
              </a:solidFill>
              <a:cs typeface="+mn-ea"/>
              <a:sym typeface="+mn-l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同理，实现后台任务就是</a:t>
            </a:r>
            <a:r>
              <a:rPr lang="en-US" altLang="zh-CN"/>
              <a:t>shell</a:t>
            </a:r>
            <a:r>
              <a:rPr lang="zh-CN" altLang="en-US"/>
              <a:t>的父进程不必等待子进程执行命令结束即可退出，实现也非常简单，去掉</a:t>
            </a:r>
            <a:r>
              <a:rPr lang="en-US" altLang="zh-CN"/>
              <a:t>wait</a:t>
            </a:r>
            <a:r>
              <a:rPr lang="zh-CN" altLang="en-US"/>
              <a:t>语句即可。</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支持引号则是把引号作为一个特殊的</a:t>
            </a:r>
            <a:r>
              <a:rPr lang="en-US" altLang="zh-CN"/>
              <a:t>token</a:t>
            </a:r>
            <a:r>
              <a:rPr lang="zh-CN" altLang="en-US"/>
              <a:t>，之后将读到下一个引号的内容作为整体传入即可。</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实现键入命令任意位置修改是一个相对复杂的功能，也算是</a:t>
            </a:r>
            <a:r>
              <a:rPr lang="en-US" altLang="zh-CN"/>
              <a:t>lab6-challenge</a:t>
            </a:r>
            <a:r>
              <a:rPr lang="zh-CN" altLang="en-US"/>
              <a:t>的一大难点吧，要想实现它我们要对</a:t>
            </a:r>
            <a:r>
              <a:rPr lang="en-US" altLang="zh-CN"/>
              <a:t>linux</a:t>
            </a:r>
            <a:r>
              <a:rPr lang="zh-CN" altLang="en-US"/>
              <a:t>对于上下左右键的编码有一定的了解，然后动态维护光标的位置即可。例如左右键就被</a:t>
            </a:r>
            <a:r>
              <a:rPr lang="en-US" altLang="zh-CN"/>
              <a:t>linux</a:t>
            </a:r>
            <a:r>
              <a:rPr lang="zh-CN" altLang="en-US"/>
              <a:t>编码为了</a:t>
            </a:r>
            <a:r>
              <a:rPr lang="en-US" altLang="zh-CN"/>
              <a:t>Esc+[+D</a:t>
            </a:r>
            <a:r>
              <a:rPr lang="zh-CN" altLang="en-US"/>
              <a:t>和</a:t>
            </a:r>
            <a:r>
              <a:rPr lang="en-US" altLang="zh-CN"/>
              <a:t>Esc+[+C,</a:t>
            </a:r>
            <a:r>
              <a:rPr lang="zh-CN" altLang="en-US"/>
              <a:t>所以我们</a:t>
            </a:r>
            <a:r>
              <a:rPr lang="zh-CN" altLang="en-US" dirty="0">
                <a:solidFill>
                  <a:schemeClr val="bg2">
                    <a:lumMod val="50000"/>
                  </a:schemeClr>
                </a:solidFill>
                <a:cs typeface="+mn-ea"/>
                <a:sym typeface="+mn-lt"/>
              </a:rPr>
              <a:t>需要在读到27`[Esc]`后连续读取两个字符以判断指令的类型,从而分别调用属于左右键和上下键的不同功能。</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实现程序名称</a:t>
            </a:r>
            <a:r>
              <a:rPr lang="en-US" altLang="zh-CN">
                <a:latin typeface="微软雅黑" panose="020B0503020204020204" pitchFamily="34" charset="-122"/>
                <a:ea typeface="微软雅黑" panose="020B0503020204020204" pitchFamily="34" charset="-122"/>
                <a:cs typeface="微软雅黑" panose="020B0503020204020204" pitchFamily="34" charset="-122"/>
                <a:sym typeface="+mn-ea"/>
              </a:rPr>
              <a:t>.b</a:t>
            </a:r>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的省略也是相对简单的，这个我们需要在</a:t>
            </a:r>
            <a:r>
              <a:rPr lang="en-US" altLang="zh-CN">
                <a:latin typeface="微软雅黑" panose="020B0503020204020204" pitchFamily="34" charset="-122"/>
                <a:ea typeface="微软雅黑" panose="020B0503020204020204" pitchFamily="34" charset="-122"/>
                <a:cs typeface="微软雅黑" panose="020B0503020204020204" pitchFamily="34" charset="-122"/>
                <a:sym typeface="+mn-ea"/>
              </a:rPr>
              <a:t>spawn.c</a:t>
            </a:r>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做出修改，</a:t>
            </a:r>
            <a:r>
              <a:rPr lang="en-US" altLang="zh-CN">
                <a:latin typeface="微软雅黑" panose="020B0503020204020204" pitchFamily="34" charset="-122"/>
                <a:ea typeface="微软雅黑" panose="020B0503020204020204" pitchFamily="34" charset="-122"/>
                <a:cs typeface="微软雅黑" panose="020B0503020204020204" pitchFamily="34" charset="-122"/>
                <a:sym typeface="+mn-ea"/>
              </a:rPr>
              <a:t>spawn</a:t>
            </a:r>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是干什么用的呢？简而言之，</a:t>
            </a:r>
            <a:r>
              <a:rPr lang="zh-CN" altLang="en-US" dirty="0">
                <a:solidFill>
                  <a:schemeClr val="bg2">
                    <a:lumMod val="50000"/>
                  </a:schemeClr>
                </a:solidFill>
                <a:cs typeface="+mn-ea"/>
                <a:sym typeface="+mn-lt"/>
              </a:rPr>
              <a:t>spawn就是尝试执行shell里的命令，所以如果指令无法识别时，在这里尝试追加</a:t>
            </a:r>
            <a:r>
              <a:rPr lang="en-US" altLang="zh-CN" dirty="0">
                <a:solidFill>
                  <a:schemeClr val="bg2">
                    <a:lumMod val="50000"/>
                  </a:schemeClr>
                </a:solidFill>
                <a:cs typeface="+mn-ea"/>
                <a:sym typeface="+mn-lt"/>
              </a:rPr>
              <a:t>.b</a:t>
            </a:r>
            <a:r>
              <a:rPr lang="zh-CN" altLang="en-US" dirty="0">
                <a:solidFill>
                  <a:schemeClr val="bg2">
                    <a:lumMod val="50000"/>
                  </a:schemeClr>
                </a:solidFill>
                <a:cs typeface="+mn-ea"/>
                <a:sym typeface="+mn-lt"/>
              </a:rPr>
              <a:t>执行是最佳位置。具体到代码中，在我们尝试打开文件失败时，首先将 .b 拼接到当前文件名之后，然后再次运行 </a:t>
            </a:r>
            <a:r>
              <a:rPr lang="en-US" altLang="zh-CN" dirty="0">
                <a:solidFill>
                  <a:schemeClr val="bg2">
                    <a:lumMod val="50000"/>
                  </a:schemeClr>
                </a:solidFill>
                <a:cs typeface="+mn-ea"/>
                <a:sym typeface="+mn-lt"/>
              </a:rPr>
              <a:t>open(</a:t>
            </a:r>
            <a:r>
              <a:rPr lang="zh-CN" altLang="en-US" dirty="0">
                <a:solidFill>
                  <a:schemeClr val="bg2">
                    <a:lumMod val="50000"/>
                  </a:schemeClr>
                </a:solidFill>
                <a:cs typeface="+mn-ea"/>
                <a:sym typeface="+mn-lt"/>
              </a:rPr>
              <a:t>) 函数即可。</a:t>
            </a:r>
            <a:endParaRPr lang="zh-CN" altLang="en-US" dirty="0">
              <a:solidFill>
                <a:schemeClr val="bg2">
                  <a:lumMod val="50000"/>
                </a:schemeClr>
              </a:solidFill>
              <a:cs typeface="+mn-ea"/>
              <a:sym typeface="+mn-lt"/>
            </a:endParaRPr>
          </a:p>
          <a:p>
            <a:endParaRPr lang="zh-CN" altLang="en-US">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a:lnSpc>
                <a:spcPct val="130000"/>
              </a:lnSpc>
            </a:pPr>
            <a:r>
              <a:rPr lang="zh-CN" altLang="en-US"/>
              <a:t>后面就到了我们具体自己实现的几个指令了，第一个是用于看文件目录结构的</a:t>
            </a:r>
            <a:r>
              <a:rPr lang="en-US" altLang="zh-CN"/>
              <a:t>tree</a:t>
            </a:r>
            <a:r>
              <a:rPr lang="zh-CN" altLang="en-US"/>
              <a:t>指令，</a:t>
            </a:r>
            <a:r>
              <a:rPr lang="zh-CN" altLang="en-US" b="1" dirty="0">
                <a:solidFill>
                  <a:schemeClr val="accent1">
                    <a:lumMod val="75000"/>
                  </a:schemeClr>
                </a:solidFill>
                <a:cs typeface="+mn-ea"/>
                <a:sym typeface="+mn-lt"/>
              </a:rPr>
              <a:t>由于</a:t>
            </a:r>
            <a:r>
              <a:rPr lang="en-US" altLang="zh-CN" b="1" dirty="0">
                <a:solidFill>
                  <a:schemeClr val="accent1">
                    <a:lumMod val="75000"/>
                  </a:schemeClr>
                </a:solidFill>
                <a:cs typeface="+mn-ea"/>
                <a:sym typeface="+mn-lt"/>
              </a:rPr>
              <a:t>ls</a:t>
            </a:r>
            <a:r>
              <a:rPr lang="zh-CN" altLang="en-US" b="1" dirty="0">
                <a:solidFill>
                  <a:schemeClr val="accent1">
                    <a:lumMod val="75000"/>
                  </a:schemeClr>
                </a:solidFill>
                <a:cs typeface="+mn-ea"/>
                <a:sym typeface="+mn-lt"/>
              </a:rPr>
              <a:t>命令和</a:t>
            </a:r>
            <a:r>
              <a:rPr lang="en-US" altLang="zh-CN" b="1" dirty="0">
                <a:solidFill>
                  <a:schemeClr val="accent1">
                    <a:lumMod val="75000"/>
                  </a:schemeClr>
                </a:solidFill>
                <a:cs typeface="+mn-ea"/>
                <a:sym typeface="+mn-lt"/>
              </a:rPr>
              <a:t>tree</a:t>
            </a:r>
            <a:r>
              <a:rPr lang="zh-CN" altLang="en-US" b="1" dirty="0">
                <a:solidFill>
                  <a:schemeClr val="accent1">
                    <a:lumMod val="75000"/>
                  </a:schemeClr>
                </a:solidFill>
                <a:cs typeface="+mn-ea"/>
                <a:sym typeface="+mn-lt"/>
              </a:rPr>
              <a:t>命令的参数作用基本相同，所以可以参考课程组</a:t>
            </a:r>
            <a:r>
              <a:rPr lang="en-US" altLang="zh-CN" b="1" dirty="0">
                <a:solidFill>
                  <a:schemeClr val="accent1">
                    <a:lumMod val="75000"/>
                  </a:schemeClr>
                </a:solidFill>
                <a:cs typeface="+mn-ea"/>
                <a:sym typeface="+mn-lt"/>
              </a:rPr>
              <a:t>ls</a:t>
            </a:r>
            <a:r>
              <a:rPr lang="zh-CN" altLang="en-US" b="1" dirty="0">
                <a:solidFill>
                  <a:schemeClr val="accent1">
                    <a:lumMod val="75000"/>
                  </a:schemeClr>
                </a:solidFill>
                <a:cs typeface="+mn-ea"/>
                <a:sym typeface="+mn-lt"/>
              </a:rPr>
              <a:t>源码并在此基础上修改即可，它的底层是</a:t>
            </a:r>
            <a:r>
              <a:rPr lang="en-US" altLang="zh-CN" b="1" dirty="0">
                <a:solidFill>
                  <a:schemeClr val="accent1">
                    <a:lumMod val="75000"/>
                  </a:schemeClr>
                </a:solidFill>
                <a:cs typeface="+mn-ea"/>
                <a:sym typeface="+mn-lt"/>
              </a:rPr>
              <a:t>dfs</a:t>
            </a:r>
            <a:r>
              <a:rPr lang="zh-CN" altLang="en-US" b="1" dirty="0">
                <a:solidFill>
                  <a:schemeClr val="accent1">
                    <a:lumMod val="75000"/>
                  </a:schemeClr>
                </a:solidFill>
                <a:cs typeface="+mn-ea"/>
                <a:sym typeface="+mn-lt"/>
              </a:rPr>
              <a:t>逻辑，注意控制递归深度即可，还是比较简单的，这里我就是实现了</a:t>
            </a:r>
            <a:r>
              <a:rPr lang="en-US" altLang="zh-CN" b="1" dirty="0">
                <a:solidFill>
                  <a:schemeClr val="accent1">
                    <a:lumMod val="75000"/>
                  </a:schemeClr>
                </a:solidFill>
                <a:cs typeface="+mn-ea"/>
                <a:sym typeface="+mn-lt"/>
              </a:rPr>
              <a:t>tree</a:t>
            </a:r>
            <a:r>
              <a:rPr lang="zh-CN" altLang="en-US" b="1" dirty="0">
                <a:solidFill>
                  <a:schemeClr val="accent1">
                    <a:lumMod val="75000"/>
                  </a:schemeClr>
                </a:solidFill>
                <a:cs typeface="+mn-ea"/>
                <a:sym typeface="+mn-lt"/>
              </a:rPr>
              <a:t>的默认功能和它对应的三个参数</a:t>
            </a:r>
            <a:r>
              <a:rPr lang="en-US" altLang="zh-CN" b="1" dirty="0">
                <a:solidFill>
                  <a:schemeClr val="accent1">
                    <a:lumMod val="75000"/>
                  </a:schemeClr>
                </a:solidFill>
                <a:cs typeface="+mn-ea"/>
                <a:sym typeface="+mn-lt"/>
              </a:rPr>
              <a:t>-a,-d</a:t>
            </a:r>
            <a:r>
              <a:rPr lang="zh-CN" altLang="en-US" b="1" dirty="0">
                <a:solidFill>
                  <a:schemeClr val="accent1">
                    <a:lumMod val="75000"/>
                  </a:schemeClr>
                </a:solidFill>
                <a:cs typeface="+mn-ea"/>
                <a:sym typeface="+mn-lt"/>
              </a:rPr>
              <a:t>和</a:t>
            </a:r>
            <a:r>
              <a:rPr lang="en-US" altLang="zh-CN" b="1" dirty="0">
                <a:solidFill>
                  <a:schemeClr val="accent1">
                    <a:lumMod val="75000"/>
                  </a:schemeClr>
                </a:solidFill>
                <a:cs typeface="+mn-ea"/>
                <a:sym typeface="+mn-lt"/>
              </a:rPr>
              <a:t>-f</a:t>
            </a:r>
            <a:r>
              <a:rPr lang="zh-CN" altLang="en-US" b="1" dirty="0">
                <a:solidFill>
                  <a:schemeClr val="accent1">
                    <a:lumMod val="75000"/>
                  </a:schemeClr>
                </a:solidFill>
                <a:cs typeface="+mn-ea"/>
                <a:sym typeface="+mn-lt"/>
              </a:rPr>
              <a:t>。</a:t>
            </a:r>
            <a:endParaRPr lang="zh-CN" altLang="en-US" b="1" dirty="0">
              <a:solidFill>
                <a:schemeClr val="accent1">
                  <a:lumMod val="75000"/>
                </a:schemeClr>
              </a:solidFill>
              <a:cs typeface="+mn-ea"/>
              <a:sym typeface="+mn-l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E762901-3818-4288-A2AF-2123C9E3703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409E81-2A51-4B75-811C-C3E8AA2F715E}" type="slidenum">
              <a:rPr lang="zh-CN" altLang="en-US" smtClean="0"/>
            </a:fld>
            <a:endParaRPr lang="zh-CN" altLang="en-US"/>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DnDiag">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762901-3818-4288-A2AF-2123C9E3703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409E81-2A51-4B75-811C-C3E8AA2F715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7.xml"/><Relationship Id="rId4" Type="http://schemas.openxmlformats.org/officeDocument/2006/relationships/themeOverride" Target="../theme/themeOverride2.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7.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4.jpe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7.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4.jpe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2.xml"/><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4.jpe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4.jpe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7.xml"/><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4.jpeg"/></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6.xml"/><Relationship Id="rId6"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4.jpe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7.xml"/><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image" Target="../media/image4.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2.xml"/><Relationship Id="rId2" Type="http://schemas.openxmlformats.org/officeDocument/2006/relationships/image" Target="../media/image35.png"/><Relationship Id="rId1" Type="http://schemas.openxmlformats.org/officeDocument/2006/relationships/image" Target="../media/image4.jpe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2.xml"/><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tags" Target="../tags/tag2.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7.xml"/><Relationship Id="rId3" Type="http://schemas.openxmlformats.org/officeDocument/2006/relationships/themeOverride" Target="../theme/themeOverride1.xml"/><Relationship Id="rId2" Type="http://schemas.openxmlformats.org/officeDocument/2006/relationships/image" Target="../media/image7.png"/><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4.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t="49851"/>
          <a:stretch>
            <a:fillRect/>
          </a:stretch>
        </p:blipFill>
        <p:spPr>
          <a:xfrm rot="18426895">
            <a:off x="-5599057" y="-4001064"/>
            <a:ext cx="15335316" cy="10632912"/>
          </a:xfrm>
          <a:prstGeom prst="rect">
            <a:avLst/>
          </a:prstGeom>
        </p:spPr>
      </p:pic>
      <p:grpSp>
        <p:nvGrpSpPr>
          <p:cNvPr id="5" name="组合 4"/>
          <p:cNvGrpSpPr/>
          <p:nvPr/>
        </p:nvGrpSpPr>
        <p:grpSpPr>
          <a:xfrm>
            <a:off x="1393825" y="1195070"/>
            <a:ext cx="2303780" cy="2303780"/>
            <a:chOff x="1827622" y="1343919"/>
            <a:chExt cx="2304000" cy="2304000"/>
          </a:xfrm>
        </p:grpSpPr>
        <p:sp>
          <p:nvSpPr>
            <p:cNvPr id="6" name="椭圆 5"/>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7" name="椭圆 6"/>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45" name="TextBox 12"/>
          <p:cNvSpPr txBox="1"/>
          <p:nvPr/>
        </p:nvSpPr>
        <p:spPr>
          <a:xfrm>
            <a:off x="2303145" y="2778760"/>
            <a:ext cx="8932545" cy="2366645"/>
          </a:xfrm>
          <a:prstGeom prst="rect">
            <a:avLst/>
          </a:prstGeom>
          <a:noFill/>
        </p:spPr>
        <p:txBody>
          <a:bodyPr wrap="square" lIns="91472" tIns="45736" rIns="91472" bIns="45736" rtlCol="0" anchor="ctr">
            <a:noAutofit/>
          </a:bodyPr>
          <a:lstStyle>
            <a:defPPr>
              <a:defRPr lang="zh-CN"/>
            </a:defPPr>
            <a:lvl1pPr algn="ctr">
              <a:defRPr sz="6000" b="1">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Arial" panose="020B0604020202020204" pitchFamily="34" charset="0"/>
                <a:ea typeface="微软雅黑" panose="020B0503020204020204" pitchFamily="34" charset="-122"/>
                <a:cs typeface="Arial" panose="020B0604020202020204" pitchFamily="34" charset="0"/>
              </a:defRPr>
            </a:lvl1pPr>
          </a:lstStyle>
          <a:p>
            <a:pPr algn="r">
              <a:lnSpc>
                <a:spcPct val="130000"/>
              </a:lnSpc>
            </a:pPr>
            <a:r>
              <a:rPr lang="en-US" altLang="zh-CN" sz="7200" dirty="0">
                <a:solidFill>
                  <a:srgbClr val="3E4150"/>
                </a:solidFill>
                <a:latin typeface="+mn-lt"/>
                <a:ea typeface="+mn-ea"/>
                <a:cs typeface="+mn-ea"/>
                <a:sym typeface="+mn-lt"/>
              </a:rPr>
              <a:t>OS</a:t>
            </a:r>
            <a:r>
              <a:rPr lang="zh-CN" altLang="en-US" sz="7200" dirty="0">
                <a:solidFill>
                  <a:srgbClr val="3E4150"/>
                </a:solidFill>
                <a:latin typeface="+mn-lt"/>
                <a:ea typeface="+mn-ea"/>
                <a:cs typeface="+mn-ea"/>
                <a:sym typeface="+mn-lt"/>
              </a:rPr>
              <a:t>申优答辩</a:t>
            </a:r>
            <a:endParaRPr lang="zh-CN" altLang="en-US" sz="7200" dirty="0">
              <a:solidFill>
                <a:srgbClr val="3E4150"/>
              </a:solidFill>
              <a:latin typeface="+mn-lt"/>
              <a:ea typeface="+mn-ea"/>
              <a:cs typeface="+mn-ea"/>
              <a:sym typeface="+mn-lt"/>
            </a:endParaRPr>
          </a:p>
          <a:p>
            <a:pPr algn="r">
              <a:lnSpc>
                <a:spcPct val="130000"/>
              </a:lnSpc>
            </a:pPr>
            <a:r>
              <a:rPr lang="en-US" altLang="zh-CN" sz="4000" dirty="0">
                <a:solidFill>
                  <a:srgbClr val="3E4150"/>
                </a:solidFill>
                <a:latin typeface="+mn-lt"/>
                <a:ea typeface="+mn-ea"/>
                <a:cs typeface="+mn-ea"/>
                <a:sym typeface="+mn-lt"/>
              </a:rPr>
              <a:t>——</a:t>
            </a:r>
            <a:r>
              <a:rPr sz="4000" dirty="0">
                <a:solidFill>
                  <a:srgbClr val="3E4150"/>
                </a:solidFill>
                <a:latin typeface="+mn-lt"/>
                <a:ea typeface="+mn-ea"/>
                <a:cs typeface="+mn-ea"/>
                <a:sym typeface="+mn-lt"/>
              </a:rPr>
              <a:t>lab6-challenge</a:t>
            </a:r>
            <a:endParaRPr sz="4000" dirty="0">
              <a:solidFill>
                <a:srgbClr val="3E4150"/>
              </a:solidFill>
              <a:latin typeface="+mn-lt"/>
              <a:ea typeface="+mn-ea"/>
              <a:cs typeface="+mn-ea"/>
              <a:sym typeface="+mn-lt"/>
            </a:endParaRPr>
          </a:p>
        </p:txBody>
      </p:sp>
      <p:grpSp>
        <p:nvGrpSpPr>
          <p:cNvPr id="41" name="组合 40"/>
          <p:cNvGrpSpPr/>
          <p:nvPr/>
        </p:nvGrpSpPr>
        <p:grpSpPr>
          <a:xfrm>
            <a:off x="11571416" y="3449453"/>
            <a:ext cx="620584" cy="1723138"/>
            <a:chOff x="11571416" y="2708194"/>
            <a:chExt cx="620584" cy="1723138"/>
          </a:xfrm>
        </p:grpSpPr>
        <p:sp>
          <p:nvSpPr>
            <p:cNvPr id="43" name="矩形 42"/>
            <p:cNvSpPr/>
            <p:nvPr/>
          </p:nvSpPr>
          <p:spPr>
            <a:xfrm>
              <a:off x="11571416" y="2708194"/>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44" name="矩形 43"/>
            <p:cNvSpPr/>
            <p:nvPr/>
          </p:nvSpPr>
          <p:spPr>
            <a:xfrm>
              <a:off x="11571416" y="3990894"/>
              <a:ext cx="620584" cy="44043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42" name="文本框 41"/>
          <p:cNvSpPr txBox="1"/>
          <p:nvPr/>
        </p:nvSpPr>
        <p:spPr>
          <a:xfrm>
            <a:off x="5605780" y="5356860"/>
            <a:ext cx="5630545" cy="701218"/>
          </a:xfrm>
          <a:prstGeom prst="rect">
            <a:avLst/>
          </a:prstGeom>
          <a:noFill/>
        </p:spPr>
        <p:txBody>
          <a:bodyPr wrap="square" rtlCol="0">
            <a:spAutoFit/>
          </a:bodyPr>
          <a:lstStyle/>
          <a:p>
            <a:pPr algn="r">
              <a:lnSpc>
                <a:spcPct val="130000"/>
              </a:lnSpc>
            </a:pPr>
            <a:r>
              <a:rPr lang="en-US" altLang="zh-CN" sz="1600" dirty="0">
                <a:solidFill>
                  <a:schemeClr val="bg1">
                    <a:lumMod val="50000"/>
                  </a:schemeClr>
                </a:solidFill>
                <a:cs typeface="+mn-ea"/>
                <a:sym typeface="+mn-lt"/>
              </a:rPr>
              <a:t>	</a:t>
            </a:r>
            <a:r>
              <a:rPr lang="zh-CN" altLang="en-US" sz="1600" dirty="0">
                <a:solidFill>
                  <a:schemeClr val="bg1">
                    <a:lumMod val="50000"/>
                  </a:schemeClr>
                </a:solidFill>
                <a:cs typeface="+mn-ea"/>
                <a:sym typeface="+mn-lt"/>
              </a:rPr>
              <a:t>  日期：</a:t>
            </a:r>
            <a:r>
              <a:rPr lang="en-US" altLang="zh-CN" sz="1600" dirty="0">
                <a:solidFill>
                  <a:schemeClr val="bg1">
                    <a:lumMod val="50000"/>
                  </a:schemeClr>
                </a:solidFill>
                <a:cs typeface="+mn-ea"/>
                <a:sym typeface="+mn-lt"/>
              </a:rPr>
              <a:t>2023.06.18</a:t>
            </a:r>
            <a:endParaRPr lang="en-US" altLang="zh-CN" sz="1600" dirty="0">
              <a:solidFill>
                <a:schemeClr val="bg1">
                  <a:lumMod val="50000"/>
                </a:schemeClr>
              </a:solidFill>
              <a:cs typeface="+mn-ea"/>
              <a:sym typeface="+mn-lt"/>
            </a:endParaRPr>
          </a:p>
          <a:p>
            <a:pPr algn="r">
              <a:lnSpc>
                <a:spcPct val="130000"/>
              </a:lnSpc>
            </a:pPr>
            <a:r>
              <a:rPr lang="zh-CN" altLang="en-US" sz="1600" dirty="0">
                <a:solidFill>
                  <a:schemeClr val="bg1">
                    <a:lumMod val="50000"/>
                  </a:schemeClr>
                </a:solidFill>
                <a:cs typeface="+mn-ea"/>
                <a:sym typeface="+mn-lt"/>
              </a:rPr>
              <a:t>汇报人：杜金阳</a:t>
            </a:r>
            <a:endParaRPr lang="zh-CN" altLang="en-US" sz="1600" dirty="0">
              <a:solidFill>
                <a:schemeClr val="bg1">
                  <a:lumMod val="50000"/>
                </a:schemeClr>
              </a:solidFill>
              <a:cs typeface="+mn-ea"/>
              <a:sym typeface="+mn-lt"/>
            </a:endParaRPr>
          </a:p>
        </p:txBody>
      </p:sp>
      <p:pic>
        <p:nvPicPr>
          <p:cNvPr id="10" name="图片 9"/>
          <p:cNvPicPr>
            <a:picLocks noChangeAspect="1"/>
          </p:cNvPicPr>
          <p:nvPr/>
        </p:nvPicPr>
        <p:blipFill>
          <a:blip r:embed="rId2"/>
          <a:stretch>
            <a:fillRect/>
          </a:stretch>
        </p:blipFill>
        <p:spPr>
          <a:xfrm>
            <a:off x="1588770" y="1395095"/>
            <a:ext cx="1913890" cy="1913890"/>
          </a:xfrm>
          <a:prstGeom prst="ellipse">
            <a:avLst/>
          </a:prstGeom>
        </p:spPr>
      </p:pic>
      <p:sp>
        <p:nvSpPr>
          <p:cNvPr id="2" name="文本框 1"/>
          <p:cNvSpPr txBox="1"/>
          <p:nvPr/>
        </p:nvSpPr>
        <p:spPr>
          <a:xfrm>
            <a:off x="5024755" y="4988560"/>
            <a:ext cx="5732145" cy="525465"/>
          </a:xfrm>
          <a:prstGeom prst="rect">
            <a:avLst/>
          </a:prstGeom>
          <a:noFill/>
        </p:spPr>
        <p:txBody>
          <a:bodyPr wrap="square" rtlCol="0">
            <a:spAutoFit/>
          </a:bodyPr>
          <a:lstStyle/>
          <a:p>
            <a:pPr algn="r">
              <a:lnSpc>
                <a:spcPct val="130000"/>
              </a:lnSpc>
            </a:pPr>
            <a:r>
              <a:rPr lang="zh-CN" altLang="en-US" sz="2400" b="1">
                <a:solidFill>
                  <a:srgbClr val="0070C0"/>
                </a:solidFill>
                <a:cs typeface="+mn-ea"/>
                <a:sym typeface="+mn-lt"/>
              </a:rPr>
              <a:t>从设计模式到迭代架构</a:t>
            </a:r>
            <a:endParaRPr lang="zh-CN" altLang="en-US" sz="2400" b="1">
              <a:solidFill>
                <a:srgbClr val="0070C0"/>
              </a:solidFill>
              <a:cs typeface="+mn-ea"/>
              <a:sym typeface="+mn-l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withEffect">
                                  <p:stCondLst>
                                    <p:cond delay="0"/>
                                  </p:stCondLst>
                                  <p:childTnLst>
                                    <p:set>
                                      <p:cBhvr>
                                        <p:cTn id="6" dur="500" fill="hold">
                                          <p:stCondLst>
                                            <p:cond delay="0"/>
                                          </p:stCondLst>
                                        </p:cTn>
                                        <p:tgtEl>
                                          <p:spTgt spid="41"/>
                                        </p:tgtEl>
                                        <p:attrNameLst>
                                          <p:attrName>style.visibility</p:attrName>
                                        </p:attrNameLst>
                                      </p:cBhvr>
                                      <p:to>
                                        <p:strVal val="visible"/>
                                      </p:to>
                                    </p:set>
                                    <p:anim calcmode="lin" valueType="num">
                                      <p:cBhvr additive="base">
                                        <p:cTn id="7" dur="500"/>
                                        <p:tgtEl>
                                          <p:spTgt spid="41"/>
                                        </p:tgtEl>
                                        <p:attrNameLst>
                                          <p:attrName>ppt_x</p:attrName>
                                        </p:attrNameLst>
                                      </p:cBhvr>
                                      <p:tavLst>
                                        <p:tav tm="0">
                                          <p:val>
                                            <p:strVal val="#ppt_x+#ppt_w*1.125000"/>
                                          </p:val>
                                        </p:tav>
                                        <p:tav tm="100000">
                                          <p:val>
                                            <p:strVal val="#ppt_x"/>
                                          </p:val>
                                        </p:tav>
                                      </p:tavLst>
                                    </p:anim>
                                    <p:animEffect transition="in" filter="wipe(left)">
                                      <p:cBhvr>
                                        <p:cTn id="8" dur="500"/>
                                        <p:tgtEl>
                                          <p:spTgt spid="41"/>
                                        </p:tgtEl>
                                      </p:cBhvr>
                                    </p:animEffect>
                                  </p:childTnLst>
                                </p:cTn>
                              </p:par>
                              <p:par>
                                <p:cTn id="9" presetID="12" presetClass="entr" presetSubtype="8" fill="hold" grpId="0"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p:tgtEl>
                                          <p:spTgt spid="45"/>
                                        </p:tgtEl>
                                        <p:attrNameLst>
                                          <p:attrName>ppt_x</p:attrName>
                                        </p:attrNameLst>
                                      </p:cBhvr>
                                      <p:tavLst>
                                        <p:tav tm="0">
                                          <p:val>
                                            <p:strVal val="#ppt_x-#ppt_w*1.125000"/>
                                          </p:val>
                                        </p:tav>
                                        <p:tav tm="100000">
                                          <p:val>
                                            <p:strVal val="#ppt_x"/>
                                          </p:val>
                                        </p:tav>
                                      </p:tavLst>
                                    </p:anim>
                                    <p:animEffect transition="in" filter="wipe(right)">
                                      <p:cBhvr>
                                        <p:cTn id="12" dur="500"/>
                                        <p:tgtEl>
                                          <p:spTgt spid="45"/>
                                        </p:tgtEl>
                                      </p:cBhvr>
                                    </p:animEffect>
                                  </p:childTnLst>
                                </p:cTn>
                              </p:par>
                              <p:par>
                                <p:cTn id="13" presetID="12" presetClass="entr" presetSubtype="8" fill="hold" grpId="0" nodeType="withEffect">
                                  <p:stCondLst>
                                    <p:cond delay="10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p:tgtEl>
                                          <p:spTgt spid="42"/>
                                        </p:tgtEl>
                                        <p:attrNameLst>
                                          <p:attrName>ppt_x</p:attrName>
                                        </p:attrNameLst>
                                      </p:cBhvr>
                                      <p:tavLst>
                                        <p:tav tm="0">
                                          <p:val>
                                            <p:strVal val="#ppt_x-#ppt_w*1.125000"/>
                                          </p:val>
                                        </p:tav>
                                        <p:tav tm="100000">
                                          <p:val>
                                            <p:strVal val="#ppt_x"/>
                                          </p:val>
                                        </p:tav>
                                      </p:tavLst>
                                    </p:anim>
                                    <p:animEffect transition="in" filter="wipe(right)">
                                      <p:cBhvr>
                                        <p:cTn id="16" dur="500"/>
                                        <p:tgtEl>
                                          <p:spTgt spid="42"/>
                                        </p:tgtEl>
                                      </p:cBhvr>
                                    </p:animEffect>
                                  </p:childTnLst>
                                </p:cTn>
                              </p:par>
                              <p:par>
                                <p:cTn id="17" presetID="1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p:tgtEl>
                                          <p:spTgt spid="5"/>
                                        </p:tgtEl>
                                        <p:attrNameLst>
                                          <p:attrName>ppt_x</p:attrName>
                                        </p:attrNameLst>
                                      </p:cBhvr>
                                      <p:tavLst>
                                        <p:tav tm="0">
                                          <p:val>
                                            <p:strVal val="#ppt_x-#ppt_w*1.125000"/>
                                          </p:val>
                                        </p:tav>
                                        <p:tav tm="100000">
                                          <p:val>
                                            <p:strVal val="#ppt_x"/>
                                          </p:val>
                                        </p:tav>
                                      </p:tavLst>
                                    </p:anim>
                                    <p:animEffect transition="in" filter="wipe(right)">
                                      <p:cBhvr>
                                        <p:cTn id="20" dur="500"/>
                                        <p:tgtEl>
                                          <p:spTgt spid="5"/>
                                        </p:tgtEl>
                                      </p:cBhvr>
                                    </p:animEffect>
                                  </p:childTnLst>
                                </p:cTn>
                              </p:par>
                              <p:par>
                                <p:cTn id="21" presetID="12" presetClass="entr" presetSubtype="8"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p:tgtEl>
                                          <p:spTgt spid="10"/>
                                        </p:tgtEl>
                                        <p:attrNameLst>
                                          <p:attrName>ppt_x</p:attrName>
                                        </p:attrNameLst>
                                      </p:cBhvr>
                                      <p:tavLst>
                                        <p:tav tm="0">
                                          <p:val>
                                            <p:strVal val="#ppt_x-#ppt_w*1.125000"/>
                                          </p:val>
                                        </p:tav>
                                        <p:tav tm="100000">
                                          <p:val>
                                            <p:strVal val="#ppt_x"/>
                                          </p:val>
                                        </p:tav>
                                      </p:tavLst>
                                    </p:anim>
                                    <p:animEffect transition="in" filter="wipe(right)">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pattFill prst="ltDnDiag">
          <a:fgClr>
            <a:schemeClr val="bg1">
              <a:lumMod val="95000"/>
            </a:schemeClr>
          </a:fgClr>
          <a:bgClr>
            <a:schemeClr val="bg1"/>
          </a:bgClr>
        </a:pattFill>
        <a:effectLst/>
      </p:bgPr>
    </p:bg>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0" y="0"/>
            <a:ext cx="12186920" cy="6858000"/>
          </a:xfrm>
          <a:prstGeom prst="rect">
            <a:avLst/>
          </a:prstGeom>
        </p:spPr>
      </p:pic>
      <p:grpSp>
        <p:nvGrpSpPr>
          <p:cNvPr id="5" name="组合 4"/>
          <p:cNvGrpSpPr/>
          <p:nvPr/>
        </p:nvGrpSpPr>
        <p:grpSpPr>
          <a:xfrm>
            <a:off x="0" y="188687"/>
            <a:ext cx="188686" cy="592364"/>
            <a:chOff x="11571416" y="3959358"/>
            <a:chExt cx="620584" cy="1723139"/>
          </a:xfrm>
        </p:grpSpPr>
        <p:sp>
          <p:nvSpPr>
            <p:cNvPr id="6" name="矩形 5"/>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8" name="矩形 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9" name="文本框 8"/>
          <p:cNvSpPr txBox="1"/>
          <p:nvPr/>
        </p:nvSpPr>
        <p:spPr>
          <a:xfrm>
            <a:off x="414655" y="178435"/>
            <a:ext cx="4999990" cy="741998"/>
          </a:xfrm>
          <a:prstGeom prst="rect">
            <a:avLst/>
          </a:prstGeom>
          <a:noFill/>
        </p:spPr>
        <p:txBody>
          <a:bodyPr wrap="square" rtlCol="0">
            <a:spAutoFit/>
          </a:bodyPr>
          <a:lstStyle/>
          <a:p>
            <a:pPr>
              <a:lnSpc>
                <a:spcPct val="130000"/>
              </a:lnSpc>
            </a:pPr>
            <a:r>
              <a:rPr lang="en-US" altLang="zh-CN" sz="3600" b="1" kern="100" dirty="0">
                <a:solidFill>
                  <a:srgbClr val="202A36"/>
                </a:solidFill>
                <a:cs typeface="+mn-ea"/>
                <a:sym typeface="+mn-lt"/>
              </a:rPr>
              <a:t>mkdir</a:t>
            </a:r>
            <a:r>
              <a:rPr lang="zh-CN" altLang="en-US" sz="3600" b="1" kern="100" dirty="0">
                <a:solidFill>
                  <a:srgbClr val="202A36"/>
                </a:solidFill>
                <a:cs typeface="+mn-ea"/>
                <a:sym typeface="+mn-lt"/>
              </a:rPr>
              <a:t>和</a:t>
            </a:r>
            <a:r>
              <a:rPr lang="en-US" altLang="zh-CN" sz="3600" b="1" kern="100" dirty="0">
                <a:solidFill>
                  <a:srgbClr val="202A36"/>
                </a:solidFill>
                <a:cs typeface="+mn-ea"/>
                <a:sym typeface="+mn-lt"/>
              </a:rPr>
              <a:t>touch</a:t>
            </a:r>
            <a:r>
              <a:rPr lang="zh-CN" altLang="en-US" sz="3600" b="1" kern="100" dirty="0">
                <a:solidFill>
                  <a:srgbClr val="202A36"/>
                </a:solidFill>
                <a:cs typeface="+mn-ea"/>
                <a:sym typeface="+mn-lt"/>
              </a:rPr>
              <a:t>命令</a:t>
            </a:r>
            <a:endParaRPr lang="zh-CN" altLang="en-US" sz="3600" b="1" kern="100" dirty="0">
              <a:solidFill>
                <a:srgbClr val="202A36"/>
              </a:solidFill>
              <a:cs typeface="+mn-ea"/>
              <a:sym typeface="+mn-lt"/>
            </a:endParaRPr>
          </a:p>
        </p:txBody>
      </p:sp>
      <p:grpSp>
        <p:nvGrpSpPr>
          <p:cNvPr id="2" name="组合 1"/>
          <p:cNvGrpSpPr/>
          <p:nvPr/>
        </p:nvGrpSpPr>
        <p:grpSpPr>
          <a:xfrm>
            <a:off x="3700990" y="1411605"/>
            <a:ext cx="4676775" cy="3196590"/>
            <a:chOff x="1039" y="2357"/>
            <a:chExt cx="7365" cy="5034"/>
          </a:xfrm>
        </p:grpSpPr>
        <p:sp useBgFill="1">
          <p:nvSpPr>
            <p:cNvPr id="100" name="椭圆 99"/>
            <p:cNvSpPr/>
            <p:nvPr/>
          </p:nvSpPr>
          <p:spPr>
            <a:xfrm flipH="1">
              <a:off x="1039" y="2357"/>
              <a:ext cx="5079" cy="5034"/>
            </a:xfrm>
            <a:prstGeom prst="ellipse">
              <a:avLst/>
            </a:prstGeom>
            <a:noFill/>
            <a:ln w="25400">
              <a:gradFill flip="none" rotWithShape="1">
                <a:gsLst>
                  <a:gs pos="89000">
                    <a:schemeClr val="accent1">
                      <a:lumMod val="60000"/>
                      <a:lumOff val="40000"/>
                      <a:alpha val="50000"/>
                    </a:schemeClr>
                  </a:gs>
                  <a:gs pos="48000">
                    <a:schemeClr val="bg1">
                      <a:alpha val="0"/>
                    </a:schemeClr>
                  </a:gs>
                  <a:gs pos="20000">
                    <a:schemeClr val="bg1">
                      <a:alpha val="0"/>
                    </a:schemeClr>
                  </a:gs>
                  <a:gs pos="100000">
                    <a:srgbClr val="EC3B81"/>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lnSpc>
                  <a:spcPct val="130000"/>
                </a:lnSpc>
                <a:buClrTx/>
                <a:buSzTx/>
                <a:buFontTx/>
                <a:defRPr/>
              </a:pPr>
              <a:endParaRPr lang="zh-CN" altLang="en-US" noProof="0">
                <a:ln>
                  <a:noFill/>
                </a:ln>
                <a:solidFill>
                  <a:prstClr val="white"/>
                </a:solidFill>
                <a:effectLst/>
                <a:uLnTx/>
                <a:uFillTx/>
                <a:cs typeface="+mn-ea"/>
                <a:sym typeface="+mn-lt"/>
              </a:endParaRPr>
            </a:p>
          </p:txBody>
        </p:sp>
        <p:sp useBgFill="1">
          <p:nvSpPr>
            <p:cNvPr id="101" name="椭圆 100"/>
            <p:cNvSpPr/>
            <p:nvPr/>
          </p:nvSpPr>
          <p:spPr>
            <a:xfrm>
              <a:off x="3325" y="2357"/>
              <a:ext cx="5079" cy="5034"/>
            </a:xfrm>
            <a:prstGeom prst="ellipse">
              <a:avLst/>
            </a:prstGeom>
            <a:ln w="25400">
              <a:gradFill flip="none" rotWithShape="1">
                <a:gsLst>
                  <a:gs pos="89000">
                    <a:schemeClr val="accent1">
                      <a:lumMod val="60000"/>
                      <a:lumOff val="40000"/>
                      <a:alpha val="50000"/>
                    </a:schemeClr>
                  </a:gs>
                  <a:gs pos="48000">
                    <a:schemeClr val="bg1">
                      <a:alpha val="0"/>
                    </a:schemeClr>
                  </a:gs>
                  <a:gs pos="20000">
                    <a:schemeClr val="bg1">
                      <a:alpha val="0"/>
                    </a:schemeClr>
                  </a:gs>
                  <a:gs pos="100000">
                    <a:srgbClr val="EC3B81"/>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2" name="椭圆 101"/>
            <p:cNvSpPr/>
            <p:nvPr/>
          </p:nvSpPr>
          <p:spPr>
            <a:xfrm rot="10800000">
              <a:off x="1526" y="2968"/>
              <a:ext cx="3742" cy="3709"/>
            </a:xfrm>
            <a:prstGeom prst="ellipse">
              <a:avLst/>
            </a:prstGeom>
            <a:gradFill flip="none" rotWithShape="1">
              <a:gsLst>
                <a:gs pos="0">
                  <a:schemeClr val="bg1">
                    <a:lumMod val="65000"/>
                    <a:alpha val="0"/>
                  </a:schemeClr>
                </a:gs>
                <a:gs pos="100000">
                  <a:schemeClr val="bg1">
                    <a:lumMod val="65000"/>
                  </a:schemeClr>
                </a:gs>
              </a:gsLst>
              <a:lin ang="0" scaled="0"/>
            </a:gradFill>
            <a:ln w="12700" cap="flat" cmpd="sng" algn="ctr">
              <a:noFill/>
              <a:prstDash val="solid"/>
              <a:miter lim="800000"/>
            </a:ln>
            <a:effectLst>
              <a:outerShdw blurRad="368300" dist="381000" dir="2700000" sx="98000" sy="98000" algn="tl" rotWithShape="0">
                <a:schemeClr val="tx1">
                  <a:alpha val="40000"/>
                </a:schemeClr>
              </a:outerShdw>
            </a:effectLst>
          </p:spPr>
          <p:txBody>
            <a:bodyPr rtlCol="0" anchor="ctr"/>
            <a:lstStyle/>
            <a:p>
              <a:pPr marL="0" marR="0" lvl="0" indent="0" algn="ctr" defTabSz="457200" rtl="0" eaLnBrk="1" fontAlgn="auto" latinLnBrk="0" hangingPunct="1">
                <a:lnSpc>
                  <a:spcPct val="130000"/>
                </a:lnSpc>
                <a:buClrTx/>
                <a:buSzTx/>
                <a:buFontTx/>
                <a:buNone/>
                <a:defRPr/>
              </a:pPr>
              <a:endParaRPr kumimoji="0" lang="zh-CN" altLang="en-US" sz="1800" b="0" i="0" u="none" strike="noStrike" kern="0" cap="none" spc="0" normalizeH="0" baseline="0" noProof="0" dirty="0">
                <a:ln>
                  <a:noFill/>
                </a:ln>
                <a:solidFill>
                  <a:srgbClr val="FFFFFF"/>
                </a:solidFill>
                <a:effectLst/>
                <a:uLnTx/>
                <a:uFillTx/>
                <a:cs typeface="+mn-ea"/>
                <a:sym typeface="+mn-lt"/>
              </a:endParaRPr>
            </a:p>
          </p:txBody>
        </p:sp>
        <p:sp>
          <p:nvSpPr>
            <p:cNvPr id="103" name="椭圆 102"/>
            <p:cNvSpPr/>
            <p:nvPr/>
          </p:nvSpPr>
          <p:spPr>
            <a:xfrm rot="10800000" flipH="1" flipV="1">
              <a:off x="4037" y="2968"/>
              <a:ext cx="3742" cy="3709"/>
            </a:xfrm>
            <a:prstGeom prst="ellipse">
              <a:avLst/>
            </a:prstGeom>
            <a:gradFill flip="none" rotWithShape="1">
              <a:gsLst>
                <a:gs pos="100000">
                  <a:srgbClr val="EE4C6F">
                    <a:alpha val="46000"/>
                  </a:srgbClr>
                </a:gs>
                <a:gs pos="100000">
                  <a:srgbClr val="EF5D5C">
                    <a:alpha val="100000"/>
                  </a:srgbClr>
                </a:gs>
                <a:gs pos="100000">
                  <a:schemeClr val="accent1">
                    <a:lumMod val="60000"/>
                    <a:lumOff val="40000"/>
                  </a:schemeClr>
                </a:gs>
                <a:gs pos="93000">
                  <a:srgbClr val="EE5268">
                    <a:alpha val="100000"/>
                  </a:srgbClr>
                </a:gs>
                <a:gs pos="10000">
                  <a:srgbClr val="F0684F">
                    <a:alpha val="0"/>
                  </a:srgbClr>
                </a:gs>
                <a:gs pos="100000">
                  <a:srgbClr val="EC3B81"/>
                </a:gs>
              </a:gsLst>
              <a:lin ang="0" scaled="0"/>
            </a:gradFill>
            <a:ln w="12700" cap="flat" cmpd="sng" algn="ctr">
              <a:noFill/>
              <a:prstDash val="solid"/>
              <a:miter lim="800000"/>
            </a:ln>
            <a:effectLst>
              <a:outerShdw blurRad="368300" dist="381000" dir="2700000" sx="98000" sy="98000" algn="tl" rotWithShape="0">
                <a:srgbClr val="F0684F">
                  <a:alpha val="40000"/>
                </a:srgbClr>
              </a:outerShdw>
            </a:effectLst>
          </p:spPr>
          <p:txBody>
            <a:bodyPr rtlCol="0" anchor="ctr"/>
            <a:lstStyle/>
            <a:p>
              <a:pPr marL="0" marR="0" lvl="0" indent="0" algn="ctr" defTabSz="457200" rtl="0" eaLnBrk="1" fontAlgn="auto" latinLnBrk="0" hangingPunct="1">
                <a:lnSpc>
                  <a:spcPct val="130000"/>
                </a:lnSpc>
                <a:buClrTx/>
                <a:buSzTx/>
                <a:buFontTx/>
                <a:buNone/>
                <a:defRPr/>
              </a:pPr>
              <a:endParaRPr kumimoji="0" lang="zh-CN" altLang="en-US" sz="1800" b="0" i="0" u="none" strike="noStrike" kern="0" cap="none" spc="0" normalizeH="0" baseline="0" noProof="0">
                <a:ln>
                  <a:noFill/>
                </a:ln>
                <a:solidFill>
                  <a:srgbClr val="FFFFFF"/>
                </a:solidFill>
                <a:effectLst/>
                <a:uLnTx/>
                <a:uFillTx/>
                <a:cs typeface="+mn-ea"/>
                <a:sym typeface="+mn-lt"/>
              </a:endParaRPr>
            </a:p>
          </p:txBody>
        </p:sp>
        <p:sp>
          <p:nvSpPr>
            <p:cNvPr id="104" name="文本框 103"/>
            <p:cNvSpPr txBox="1"/>
            <p:nvPr/>
          </p:nvSpPr>
          <p:spPr>
            <a:xfrm>
              <a:off x="4684" y="4463"/>
              <a:ext cx="3095" cy="1053"/>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0" normalizeH="0" baseline="0">
                  <a:ln>
                    <a:noFill/>
                  </a:ln>
                  <a:gradFill>
                    <a:gsLst>
                      <a:gs pos="35000">
                        <a:srgbClr val="005898">
                          <a:lumMod val="60000"/>
                          <a:lumOff val="40000"/>
                        </a:srgbClr>
                      </a:gs>
                      <a:gs pos="100000">
                        <a:srgbClr val="005898"/>
                      </a:gs>
                    </a:gsLst>
                    <a:path path="circle">
                      <a:fillToRect r="100000" b="100000"/>
                    </a:path>
                  </a:gradFill>
                  <a:effectLst/>
                  <a:uLnTx/>
                  <a:uFillTx/>
                  <a:latin typeface="思源宋体 CN Heavy" panose="02020900000000000000" pitchFamily="18" charset="-122"/>
                  <a:ea typeface="思源宋体 CN Heavy" panose="02020900000000000000" pitchFamily="18" charset="-122"/>
                </a:defRPr>
              </a:lvl1pPr>
            </a:lstStyle>
            <a:p>
              <a:pPr marL="0" marR="0" lvl="0" indent="0" algn="ctr" defTabSz="914400" rtl="0" eaLnBrk="1" fontAlgn="auto" latinLnBrk="0" hangingPunct="1">
                <a:lnSpc>
                  <a:spcPct val="130000"/>
                </a:lnSpc>
                <a:buClrTx/>
                <a:buSzTx/>
                <a:buFontTx/>
                <a:buNone/>
                <a:defRPr/>
              </a:pPr>
              <a:r>
                <a:rPr kumimoji="0" lang="en-US" altLang="zh-CN" sz="3200" b="1" i="0" u="none" strike="noStrike" kern="1200" cap="none" spc="0" normalizeH="0" baseline="0" noProof="0" dirty="0">
                  <a:ln>
                    <a:noFill/>
                  </a:ln>
                  <a:solidFill>
                    <a:schemeClr val="tx2">
                      <a:lumMod val="75000"/>
                    </a:schemeClr>
                  </a:solidFill>
                  <a:effectLst/>
                  <a:uLnTx/>
                  <a:uFillTx/>
                  <a:latin typeface="+mn-lt"/>
                  <a:ea typeface="+mn-ea"/>
                  <a:cs typeface="+mn-ea"/>
                  <a:sym typeface="+mn-lt"/>
                </a:rPr>
                <a:t>touch</a:t>
              </a:r>
              <a:endParaRPr kumimoji="0" lang="en-US" altLang="zh-CN" sz="3200" b="1" i="0" u="none" strike="noStrike" kern="1200" cap="none" spc="0" normalizeH="0" baseline="0" noProof="0" dirty="0">
                <a:ln>
                  <a:noFill/>
                </a:ln>
                <a:solidFill>
                  <a:schemeClr val="tx2">
                    <a:lumMod val="75000"/>
                  </a:schemeClr>
                </a:solidFill>
                <a:effectLst/>
                <a:uLnTx/>
                <a:uFillTx/>
                <a:latin typeface="+mn-lt"/>
                <a:ea typeface="+mn-ea"/>
                <a:cs typeface="+mn-ea"/>
                <a:sym typeface="+mn-lt"/>
              </a:endParaRPr>
            </a:p>
          </p:txBody>
        </p:sp>
        <p:sp>
          <p:nvSpPr>
            <p:cNvPr id="105" name="文本框 104"/>
            <p:cNvSpPr txBox="1"/>
            <p:nvPr/>
          </p:nvSpPr>
          <p:spPr>
            <a:xfrm flipH="1">
              <a:off x="1661" y="4463"/>
              <a:ext cx="3095" cy="1053"/>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0" normalizeH="0" baseline="0">
                  <a:ln>
                    <a:noFill/>
                  </a:ln>
                  <a:gradFill>
                    <a:gsLst>
                      <a:gs pos="35000">
                        <a:srgbClr val="005898">
                          <a:lumMod val="60000"/>
                          <a:lumOff val="40000"/>
                        </a:srgbClr>
                      </a:gs>
                      <a:gs pos="100000">
                        <a:srgbClr val="005898"/>
                      </a:gs>
                    </a:gsLst>
                    <a:path path="circle">
                      <a:fillToRect r="100000" b="100000"/>
                    </a:path>
                  </a:gradFill>
                  <a:effectLst/>
                  <a:uLnTx/>
                  <a:uFillTx/>
                  <a:latin typeface="思源宋体 CN Heavy" panose="02020900000000000000" pitchFamily="18" charset="-122"/>
                  <a:ea typeface="思源宋体 CN Heavy" panose="02020900000000000000" pitchFamily="18" charset="-122"/>
                </a:defRPr>
              </a:lvl1pPr>
            </a:lstStyle>
            <a:p>
              <a:pPr marL="0" marR="0" lvl="0" indent="0" algn="ctr" defTabSz="914400" rtl="0" eaLnBrk="1" fontAlgn="auto" latinLnBrk="0" hangingPunct="1">
                <a:lnSpc>
                  <a:spcPct val="130000"/>
                </a:lnSpc>
                <a:buClrTx/>
                <a:buSzTx/>
                <a:buFontTx/>
                <a:buNone/>
                <a:defRPr/>
              </a:pPr>
              <a:r>
                <a:rPr kumimoji="0" lang="en-US" altLang="zh-CN" sz="3200" b="1" i="0" u="none" strike="noStrike" kern="1200" cap="none" spc="0" normalizeH="0" baseline="0" noProof="0" dirty="0">
                  <a:ln>
                    <a:noFill/>
                  </a:ln>
                  <a:solidFill>
                    <a:schemeClr val="tx2">
                      <a:lumMod val="75000"/>
                    </a:schemeClr>
                  </a:solidFill>
                  <a:effectLst/>
                  <a:uLnTx/>
                  <a:uFillTx/>
                  <a:latin typeface="+mn-lt"/>
                  <a:ea typeface="+mn-ea"/>
                  <a:cs typeface="+mn-ea"/>
                  <a:sym typeface="+mn-lt"/>
                </a:rPr>
                <a:t>mkdir</a:t>
              </a:r>
              <a:endParaRPr kumimoji="0" lang="en-US" altLang="zh-CN" sz="3200" b="1" i="0" u="none" strike="noStrike" kern="1200" cap="none" spc="0" normalizeH="0" baseline="0" noProof="0" dirty="0">
                <a:ln>
                  <a:noFill/>
                </a:ln>
                <a:solidFill>
                  <a:schemeClr val="tx2">
                    <a:lumMod val="75000"/>
                  </a:schemeClr>
                </a:solidFill>
                <a:effectLst/>
                <a:uLnTx/>
                <a:uFillTx/>
                <a:latin typeface="+mn-lt"/>
                <a:ea typeface="+mn-ea"/>
                <a:cs typeface="+mn-ea"/>
                <a:sym typeface="+mn-lt"/>
              </a:endParaRPr>
            </a:p>
          </p:txBody>
        </p:sp>
      </p:grpSp>
      <p:sp>
        <p:nvSpPr>
          <p:cNvPr id="4" name="文本框 3"/>
          <p:cNvSpPr txBox="1"/>
          <p:nvPr/>
        </p:nvSpPr>
        <p:spPr>
          <a:xfrm>
            <a:off x="533400" y="820420"/>
            <a:ext cx="10231120" cy="853375"/>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mkdir()和touch()用户函数可以模仿咱们最后一次上机时的exam添加openat()进行编写。这里以mkdir()举例。</a:t>
            </a:r>
            <a:endParaRPr lang="zh-CN" altLang="en-US" sz="2000" dirty="0">
              <a:solidFill>
                <a:schemeClr val="bg2">
                  <a:lumMod val="50000"/>
                </a:schemeClr>
              </a:solidFill>
              <a:cs typeface="+mn-ea"/>
              <a:sym typeface="+mn-lt"/>
            </a:endParaRPr>
          </a:p>
        </p:txBody>
      </p:sp>
      <p:sp>
        <p:nvSpPr>
          <p:cNvPr id="33" name="圆角矩形 32"/>
          <p:cNvSpPr/>
          <p:nvPr/>
        </p:nvSpPr>
        <p:spPr>
          <a:xfrm rot="10800000" flipV="1">
            <a:off x="251460" y="823595"/>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16" name="文本框 15"/>
          <p:cNvSpPr txBox="1"/>
          <p:nvPr/>
        </p:nvSpPr>
        <p:spPr>
          <a:xfrm>
            <a:off x="154581" y="1794310"/>
            <a:ext cx="406400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系统调用实现</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7" name="文本框 6"/>
          <p:cNvSpPr txBox="1"/>
          <p:nvPr/>
        </p:nvSpPr>
        <p:spPr>
          <a:xfrm>
            <a:off x="8437161" y="1471295"/>
            <a:ext cx="406400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指令实现</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pic>
        <p:nvPicPr>
          <p:cNvPr id="10" name="图片 9"/>
          <p:cNvPicPr>
            <a:picLocks noChangeAspect="1"/>
          </p:cNvPicPr>
          <p:nvPr/>
        </p:nvPicPr>
        <p:blipFill>
          <a:blip r:embed="rId2"/>
          <a:stretch>
            <a:fillRect/>
          </a:stretch>
        </p:blipFill>
        <p:spPr>
          <a:xfrm>
            <a:off x="8437161" y="2153285"/>
            <a:ext cx="3754839" cy="2454910"/>
          </a:xfrm>
          <a:prstGeom prst="rect">
            <a:avLst/>
          </a:prstGeom>
        </p:spPr>
      </p:pic>
      <p:sp>
        <p:nvSpPr>
          <p:cNvPr id="11" name="文本框 10"/>
          <p:cNvSpPr txBox="1"/>
          <p:nvPr/>
        </p:nvSpPr>
        <p:spPr>
          <a:xfrm>
            <a:off x="20002" y="2419856"/>
            <a:ext cx="3953429" cy="4258945"/>
          </a:xfrm>
          <a:prstGeom prst="rect">
            <a:avLst/>
          </a:prstGeom>
          <a:noFill/>
        </p:spPr>
        <p:txBody>
          <a:bodyPr wrap="square" rtlCol="0">
            <a:spAutoFit/>
          </a:bodyPr>
          <a:lstStyle/>
          <a:p>
            <a:pPr fontAlgn="auto">
              <a:lnSpc>
                <a:spcPts val="2500"/>
              </a:lnSpc>
            </a:pPr>
            <a:r>
              <a:rPr lang="zh-CN" altLang="en-US" dirty="0">
                <a:solidFill>
                  <a:schemeClr val="bg2">
                    <a:lumMod val="50000"/>
                  </a:schemeClr>
                </a:solidFill>
                <a:cs typeface="+mn-ea"/>
                <a:sym typeface="+mn-lt"/>
              </a:rPr>
              <a:t>1.在相应头文件中添加需要用到的宏、函数和结构体声明。</a:t>
            </a:r>
            <a:endParaRPr lang="zh-CN" altLang="en-US" dirty="0">
              <a:solidFill>
                <a:schemeClr val="bg2">
                  <a:lumMod val="50000"/>
                </a:schemeClr>
              </a:solidFill>
              <a:cs typeface="+mn-ea"/>
              <a:sym typeface="+mn-lt"/>
            </a:endParaRPr>
          </a:p>
          <a:p>
            <a:pPr fontAlgn="auto">
              <a:lnSpc>
                <a:spcPts val="2500"/>
              </a:lnSpc>
            </a:pPr>
            <a:r>
              <a:rPr lang="zh-CN" altLang="en-US" dirty="0">
                <a:solidFill>
                  <a:schemeClr val="bg2">
                    <a:lumMod val="50000"/>
                  </a:schemeClr>
                </a:solidFill>
                <a:cs typeface="+mn-ea"/>
                <a:sym typeface="+mn-lt"/>
              </a:rPr>
              <a:t>2.创建用户库函数，调用 `fsipc_create_file`和`fsipc_create_dir`。</a:t>
            </a:r>
            <a:endParaRPr lang="zh-CN" altLang="en-US" dirty="0">
              <a:solidFill>
                <a:schemeClr val="bg2">
                  <a:lumMod val="50000"/>
                </a:schemeClr>
              </a:solidFill>
              <a:cs typeface="+mn-ea"/>
              <a:sym typeface="+mn-lt"/>
            </a:endParaRPr>
          </a:p>
          <a:p>
            <a:pPr fontAlgn="auto">
              <a:lnSpc>
                <a:spcPts val="2500"/>
              </a:lnSpc>
            </a:pPr>
            <a:r>
              <a:rPr lang="zh-CN" altLang="en-US" dirty="0">
                <a:solidFill>
                  <a:schemeClr val="bg2">
                    <a:lumMod val="50000"/>
                  </a:schemeClr>
                </a:solidFill>
                <a:cs typeface="+mn-ea"/>
                <a:sym typeface="+mn-lt"/>
              </a:rPr>
              <a:t>3.实现 `fsipc_create_file`和`fsipc_create_dir`，将请求需要的参数（文件路径，文件类型）赋值给设定好的 `struct Fsreq_create_file`和`struct Fsreq_create_dir` 结构体中，传给 `fsipc` 函数。</a:t>
            </a:r>
            <a:endParaRPr lang="zh-CN" altLang="en-US" dirty="0">
              <a:solidFill>
                <a:schemeClr val="bg2">
                  <a:lumMod val="50000"/>
                </a:schemeClr>
              </a:solidFill>
              <a:cs typeface="+mn-ea"/>
              <a:sym typeface="+mn-lt"/>
            </a:endParaRPr>
          </a:p>
          <a:p>
            <a:pPr fontAlgn="auto">
              <a:lnSpc>
                <a:spcPts val="2500"/>
              </a:lnSpc>
            </a:pPr>
            <a:r>
              <a:rPr lang="zh-CN" altLang="en-US" dirty="0">
                <a:solidFill>
                  <a:schemeClr val="bg2">
                    <a:lumMod val="50000"/>
                  </a:schemeClr>
                </a:solidFill>
                <a:cs typeface="+mn-ea"/>
                <a:sym typeface="+mn-lt"/>
              </a:rPr>
              <a:t>4.实现文件服务端，调用已经实现的 `file_create` 函数。</a:t>
            </a:r>
            <a:endParaRPr lang="zh-CN" altLang="en-US" dirty="0">
              <a:solidFill>
                <a:schemeClr val="bg2">
                  <a:lumMod val="50000"/>
                </a:schemeClr>
              </a:solidFill>
              <a:cs typeface="+mn-ea"/>
              <a:sym typeface="+mn-lt"/>
            </a:endParaRPr>
          </a:p>
          <a:p>
            <a:pPr fontAlgn="auto">
              <a:lnSpc>
                <a:spcPts val="2500"/>
              </a:lnSpc>
            </a:pPr>
            <a:r>
              <a:rPr lang="zh-CN" altLang="en-US" dirty="0">
                <a:solidFill>
                  <a:schemeClr val="bg2">
                    <a:lumMod val="50000"/>
                  </a:schemeClr>
                </a:solidFill>
                <a:cs typeface="+mn-ea"/>
                <a:sym typeface="+mn-lt"/>
              </a:rPr>
              <a:t>5.在 serve 函数中新建 ipc 请求的情况。</a:t>
            </a:r>
            <a:endParaRPr lang="zh-CN" altLang="en-US" dirty="0">
              <a:solidFill>
                <a:schemeClr val="bg2">
                  <a:lumMod val="50000"/>
                </a:schemeClr>
              </a:solidFill>
              <a:cs typeface="+mn-ea"/>
              <a:sym typeface="+mn-lt"/>
            </a:endParaRPr>
          </a:p>
        </p:txBody>
      </p:sp>
      <p:sp>
        <p:nvSpPr>
          <p:cNvPr id="12" name="文本框 11"/>
          <p:cNvSpPr txBox="1"/>
          <p:nvPr/>
        </p:nvSpPr>
        <p:spPr>
          <a:xfrm>
            <a:off x="4447563" y="4598708"/>
            <a:ext cx="7511415" cy="1291590"/>
          </a:xfrm>
          <a:prstGeom prst="rect">
            <a:avLst/>
          </a:prstGeom>
          <a:noFill/>
        </p:spPr>
        <p:txBody>
          <a:bodyPr wrap="square" rtlCol="0">
            <a:spAutoFit/>
          </a:bodyPr>
          <a:lstStyle/>
          <a:p>
            <a:pPr algn="l">
              <a:lnSpc>
                <a:spcPct val="130000"/>
              </a:lnSpc>
              <a:buClrTx/>
              <a:buSzTx/>
              <a:buFontTx/>
            </a:pPr>
            <a:r>
              <a:rPr lang="zh-CN" altLang="en-US" sz="2000" dirty="0">
                <a:solidFill>
                  <a:schemeClr val="bg2">
                    <a:lumMod val="50000"/>
                  </a:schemeClr>
                </a:solidFill>
                <a:cs typeface="+mn-ea"/>
                <a:sym typeface="+mn-lt"/>
              </a:rPr>
              <a:t>最后</a:t>
            </a:r>
            <a:r>
              <a:rPr lang="zh-CN" altLang="en-US" sz="2000" b="1" dirty="0">
                <a:solidFill>
                  <a:schemeClr val="bg2">
                    <a:lumMod val="50000"/>
                  </a:schemeClr>
                </a:solidFill>
                <a:cs typeface="+mn-ea"/>
                <a:sym typeface="+mn-lt"/>
              </a:rPr>
              <a:t>需要修改 shell 中输出重定向 `&gt;` 的实现，并用</a:t>
            </a:r>
            <a:r>
              <a:rPr lang="zh-CN" altLang="en-US" sz="2000" b="1" dirty="0">
                <a:solidFill>
                  <a:schemeClr val="bg2">
                    <a:lumMod val="50000"/>
                  </a:schemeClr>
                </a:solidFill>
                <a:cs typeface="+mn-ea"/>
                <a:sym typeface="+mn-lt"/>
              </a:rPr>
              <a:t>O_CREAT方式打开文件</a:t>
            </a:r>
            <a:r>
              <a:rPr lang="zh-CN" altLang="en-US" sz="2000" b="1" dirty="0">
                <a:solidFill>
                  <a:schemeClr val="bg2">
                    <a:lumMod val="50000"/>
                  </a:schemeClr>
                </a:solidFill>
                <a:cs typeface="+mn-ea"/>
                <a:sym typeface="+mn-lt"/>
              </a:rPr>
              <a:t>使其能够在目标路径不存在时自动创建并写入该文件。</a:t>
            </a:r>
            <a:r>
              <a:rPr lang="zh-CN" altLang="en-US" sz="2000" dirty="0">
                <a:solidFill>
                  <a:schemeClr val="bg2">
                    <a:lumMod val="50000"/>
                  </a:schemeClr>
                </a:solidFill>
                <a:cs typeface="+mn-ea"/>
                <a:sym typeface="+mn-lt"/>
              </a:rPr>
              <a:t>实现方式是在文件没打开时尝试创建文件，然后打开即可。</a:t>
            </a:r>
            <a:endParaRPr lang="zh-CN" altLang="en-US" sz="2000" dirty="0">
              <a:solidFill>
                <a:schemeClr val="bg2">
                  <a:lumMod val="50000"/>
                </a:schemeClr>
              </a:solidFill>
              <a:cs typeface="+mn-ea"/>
              <a:sym typeface="+mn-lt"/>
            </a:endParaRPr>
          </a:p>
        </p:txBody>
      </p:sp>
      <p:sp>
        <p:nvSpPr>
          <p:cNvPr id="13" name="圆角矩形 12"/>
          <p:cNvSpPr/>
          <p:nvPr/>
        </p:nvSpPr>
        <p:spPr>
          <a:xfrm rot="10800000" flipV="1">
            <a:off x="4279335" y="4708207"/>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pic>
        <p:nvPicPr>
          <p:cNvPr id="14" name="图片 13"/>
          <p:cNvPicPr>
            <a:picLocks noChangeAspect="1"/>
          </p:cNvPicPr>
          <p:nvPr/>
        </p:nvPicPr>
        <p:blipFill>
          <a:blip r:embed="rId3"/>
          <a:stretch>
            <a:fillRect/>
          </a:stretch>
        </p:blipFill>
        <p:spPr>
          <a:xfrm>
            <a:off x="4523656" y="5842705"/>
            <a:ext cx="5945505" cy="914400"/>
          </a:xfrm>
          <a:prstGeom prst="rect">
            <a:avLst/>
          </a:prstGeom>
        </p:spPr>
      </p:pic>
    </p:spTree>
  </p:cSld>
  <p:clrMapOvr>
    <a:overrideClrMapping bg1="lt1" tx1="dk1" bg2="lt2" tx2="dk2" accent1="accent1" accent2="accent2" accent3="accent3" accent4="accent4" accent5="accent5" accent6="accent6" hlink="hlink" folHlink="folHlink"/>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5080" y="19489"/>
            <a:ext cx="12186920" cy="6858000"/>
          </a:xfrm>
          <a:prstGeom prst="rect">
            <a:avLst/>
          </a:prstGeom>
        </p:spPr>
      </p:pic>
      <p:grpSp>
        <p:nvGrpSpPr>
          <p:cNvPr id="5" name="组合 4"/>
          <p:cNvGrpSpPr/>
          <p:nvPr/>
        </p:nvGrpSpPr>
        <p:grpSpPr>
          <a:xfrm>
            <a:off x="0" y="188687"/>
            <a:ext cx="188686" cy="592364"/>
            <a:chOff x="11571416" y="3959358"/>
            <a:chExt cx="620584" cy="1723139"/>
          </a:xfrm>
        </p:grpSpPr>
        <p:sp>
          <p:nvSpPr>
            <p:cNvPr id="6" name="矩形 5"/>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8" name="矩形 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9" name="文本框 8"/>
          <p:cNvSpPr txBox="1"/>
          <p:nvPr/>
        </p:nvSpPr>
        <p:spPr>
          <a:xfrm>
            <a:off x="414655" y="178435"/>
            <a:ext cx="4476750" cy="741998"/>
          </a:xfrm>
          <a:prstGeom prst="rect">
            <a:avLst/>
          </a:prstGeom>
          <a:noFill/>
        </p:spPr>
        <p:txBody>
          <a:bodyPr wrap="square" rtlCol="0">
            <a:spAutoFit/>
          </a:bodyPr>
          <a:lstStyle/>
          <a:p>
            <a:pPr>
              <a:lnSpc>
                <a:spcPct val="130000"/>
              </a:lnSpc>
            </a:pPr>
            <a:r>
              <a:rPr lang="zh-CN" sz="3600" kern="100" dirty="0">
                <a:solidFill>
                  <a:srgbClr val="202A36"/>
                </a:solidFill>
                <a:cs typeface="+mn-ea"/>
                <a:sym typeface="+mn-lt"/>
              </a:rPr>
              <a:t>实现历史命令功能</a:t>
            </a:r>
            <a:endParaRPr lang="zh-CN" altLang="en-US" sz="3600" b="1" dirty="0">
              <a:solidFill>
                <a:srgbClr val="3E4150"/>
              </a:solidFill>
              <a:cs typeface="+mn-ea"/>
              <a:sym typeface="+mn-lt"/>
            </a:endParaRPr>
          </a:p>
        </p:txBody>
      </p:sp>
      <p:sp>
        <p:nvSpPr>
          <p:cNvPr id="18" name="文本框 17"/>
          <p:cNvSpPr txBox="1"/>
          <p:nvPr/>
        </p:nvSpPr>
        <p:spPr>
          <a:xfrm>
            <a:off x="622666" y="788353"/>
            <a:ext cx="5053871" cy="1291590"/>
          </a:xfrm>
          <a:prstGeom prst="rect">
            <a:avLst/>
          </a:prstGeom>
          <a:noFill/>
        </p:spPr>
        <p:txBody>
          <a:bodyPr wrap="square" rtlCol="0">
            <a:spAutoFit/>
          </a:bodyPr>
          <a:lstStyle/>
          <a:p>
            <a:pPr algn="l">
              <a:lnSpc>
                <a:spcPct val="130000"/>
              </a:lnSpc>
              <a:buClrTx/>
              <a:buSzTx/>
              <a:buFontTx/>
            </a:pPr>
            <a:r>
              <a:rPr lang="zh-CN" altLang="en-US" sz="2000" dirty="0">
                <a:solidFill>
                  <a:schemeClr val="bg2">
                    <a:lumMod val="50000"/>
                  </a:schemeClr>
                </a:solidFill>
                <a:cs typeface="+mn-ea"/>
                <a:sym typeface="+mn-lt"/>
              </a:rPr>
              <a:t>题目中要求禁止使用局部变量或全局变量的形式实现保存历史命令，所以我们需要</a:t>
            </a:r>
            <a:r>
              <a:rPr lang="zh-CN" altLang="en-US" sz="2000" b="1" dirty="0">
                <a:solidFill>
                  <a:schemeClr val="bg2">
                    <a:lumMod val="50000"/>
                  </a:schemeClr>
                </a:solidFill>
                <a:cs typeface="+mn-ea"/>
                <a:sym typeface="+mn-lt"/>
              </a:rPr>
              <a:t>使用文件.history来存储历史命令</a:t>
            </a:r>
            <a:r>
              <a:rPr lang="zh-CN" altLang="en-US" sz="2000" dirty="0">
                <a:solidFill>
                  <a:schemeClr val="bg2">
                    <a:lumMod val="50000"/>
                  </a:schemeClr>
                </a:solidFill>
                <a:cs typeface="+mn-ea"/>
                <a:sym typeface="+mn-lt"/>
              </a:rPr>
              <a:t>。</a:t>
            </a:r>
            <a:endParaRPr lang="zh-CN" altLang="en-US" sz="2000" dirty="0">
              <a:solidFill>
                <a:schemeClr val="bg2">
                  <a:lumMod val="50000"/>
                </a:schemeClr>
              </a:solidFill>
              <a:cs typeface="+mn-ea"/>
              <a:sym typeface="+mn-lt"/>
            </a:endParaRPr>
          </a:p>
        </p:txBody>
      </p:sp>
      <p:grpSp>
        <p:nvGrpSpPr>
          <p:cNvPr id="3" name="Group 1"/>
          <p:cNvGrpSpPr/>
          <p:nvPr/>
        </p:nvGrpSpPr>
        <p:grpSpPr>
          <a:xfrm>
            <a:off x="5256530" y="1283970"/>
            <a:ext cx="1610995" cy="5151120"/>
            <a:chOff x="5221029" y="1340128"/>
            <a:chExt cx="1748552" cy="5342526"/>
          </a:xfrm>
        </p:grpSpPr>
        <p:cxnSp>
          <p:nvCxnSpPr>
            <p:cNvPr id="38" name="直接连接符 106"/>
            <p:cNvCxnSpPr>
              <a:cxnSpLocks noChangeShapeType="1"/>
              <a:endCxn id="4" idx="0"/>
            </p:cNvCxnSpPr>
            <p:nvPr/>
          </p:nvCxnSpPr>
          <p:spPr bwMode="auto">
            <a:xfrm flipH="1">
              <a:off x="6095305" y="1340128"/>
              <a:ext cx="695" cy="4992816"/>
            </a:xfrm>
            <a:prstGeom prst="line">
              <a:avLst/>
            </a:prstGeom>
            <a:noFill/>
            <a:ln w="28575" algn="ctr">
              <a:solidFill>
                <a:schemeClr val="tx1">
                  <a:lumMod val="50000"/>
                  <a:lumOff val="50000"/>
                </a:schemeClr>
              </a:solidFill>
              <a:prstDash val="sysDash"/>
              <a:round/>
              <a:headEnd type="oval"/>
            </a:ln>
            <a:extLst>
              <a:ext uri="{909E8E84-426E-40DD-AFC4-6F175D3DCCD1}">
                <a14:hiddenFill xmlns:a14="http://schemas.microsoft.com/office/drawing/2010/main">
                  <a:noFill/>
                </a14:hiddenFill>
              </a:ext>
            </a:extLst>
          </p:spPr>
        </p:cxnSp>
        <p:sp>
          <p:nvSpPr>
            <p:cNvPr id="4" name="Oval 65"/>
            <p:cNvSpPr>
              <a:spLocks noChangeArrowheads="1"/>
            </p:cNvSpPr>
            <p:nvPr/>
          </p:nvSpPr>
          <p:spPr bwMode="auto">
            <a:xfrm flipH="1">
              <a:off x="5221029" y="6332944"/>
              <a:ext cx="1748552" cy="349710"/>
            </a:xfrm>
            <a:prstGeom prst="ellipse">
              <a:avLst/>
            </a:prstGeom>
            <a:gradFill rotWithShape="1">
              <a:gsLst>
                <a:gs pos="0">
                  <a:schemeClr val="bg2">
                    <a:gamma/>
                    <a:shade val="46275"/>
                    <a:invGamma/>
                  </a:schemeClr>
                </a:gs>
                <a:gs pos="100000">
                  <a:schemeClr val="bg2">
                    <a:alpha val="0"/>
                  </a:schemeClr>
                </a:gs>
              </a:gsLst>
              <a:path path="shape">
                <a:fillToRect l="50000" t="50000" r="50000" b="50000"/>
              </a:path>
            </a:gradFill>
            <a:ln w="9525">
              <a:noFill/>
              <a:round/>
            </a:ln>
            <a:effectLst/>
          </p:spPr>
          <p:txBody>
            <a:bodyPr wrap="none" anchor="ctr"/>
            <a:lstStyle/>
            <a:p>
              <a:pPr>
                <a:lnSpc>
                  <a:spcPct val="130000"/>
                </a:lnSpc>
                <a:defRPr/>
              </a:pPr>
              <a:endParaRPr lang="zh-CN" altLang="en-US">
                <a:cs typeface="+mn-ea"/>
                <a:sym typeface="+mn-lt"/>
              </a:endParaRPr>
            </a:p>
          </p:txBody>
        </p:sp>
      </p:grpSp>
      <p:sp>
        <p:nvSpPr>
          <p:cNvPr id="46" name="TextBox 40"/>
          <p:cNvSpPr txBox="1"/>
          <p:nvPr/>
        </p:nvSpPr>
        <p:spPr>
          <a:xfrm>
            <a:off x="5573698" y="823519"/>
            <a:ext cx="1180323" cy="524567"/>
          </a:xfrm>
          <a:prstGeom prst="rect">
            <a:avLst/>
          </a:prstGeom>
          <a:noFill/>
        </p:spPr>
        <p:txBody>
          <a:bodyPr wrap="none" rtlCol="0">
            <a:spAutoFit/>
          </a:bodyPr>
          <a:lstStyle/>
          <a:p>
            <a:pPr>
              <a:lnSpc>
                <a:spcPct val="130000"/>
              </a:lnSpc>
            </a:pPr>
            <a:r>
              <a:rPr lang="en-US" sz="2400" dirty="0">
                <a:solidFill>
                  <a:schemeClr val="tx1">
                    <a:lumMod val="65000"/>
                    <a:lumOff val="35000"/>
                  </a:schemeClr>
                </a:solidFill>
                <a:cs typeface="+mn-ea"/>
                <a:sym typeface="+mn-lt"/>
              </a:rPr>
              <a:t>START</a:t>
            </a:r>
            <a:r>
              <a:rPr lang="en-US" sz="2000" dirty="0">
                <a:solidFill>
                  <a:schemeClr val="tx1">
                    <a:lumMod val="65000"/>
                    <a:lumOff val="35000"/>
                  </a:schemeClr>
                </a:solidFill>
                <a:cs typeface="+mn-ea"/>
                <a:sym typeface="+mn-lt"/>
              </a:rPr>
              <a:t> </a:t>
            </a:r>
            <a:endParaRPr lang="en-US" sz="2000" dirty="0">
              <a:solidFill>
                <a:schemeClr val="tx1">
                  <a:lumMod val="65000"/>
                  <a:lumOff val="35000"/>
                </a:schemeClr>
              </a:solidFill>
              <a:cs typeface="+mn-ea"/>
              <a:sym typeface="+mn-lt"/>
            </a:endParaRPr>
          </a:p>
        </p:txBody>
      </p:sp>
      <p:sp>
        <p:nvSpPr>
          <p:cNvPr id="22" name="椭圆 107"/>
          <p:cNvSpPr/>
          <p:nvPr/>
        </p:nvSpPr>
        <p:spPr bwMode="auto">
          <a:xfrm>
            <a:off x="5954935" y="1848001"/>
            <a:ext cx="214379" cy="222801"/>
          </a:xfrm>
          <a:prstGeom prst="ellipse">
            <a:avLst/>
          </a:prstGeom>
          <a:solidFill>
            <a:schemeClr val="accent1">
              <a:lumMod val="75000"/>
            </a:schemeClr>
          </a:solidFill>
          <a:ln w="12700" cap="flat" cmpd="sng" algn="ctr">
            <a:noFill/>
            <a:prstDash val="solid"/>
          </a:ln>
          <a:effectLst/>
        </p:spPr>
        <p:txBody>
          <a:bodyPr anchor="ctr">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30000"/>
              </a:lnSpc>
              <a:buClrTx/>
              <a:buSzTx/>
              <a:buFontTx/>
            </a:pPr>
            <a:endParaRPr lang="zh-CN" altLang="en-US" dirty="0">
              <a:solidFill>
                <a:schemeClr val="accent1"/>
              </a:solidFill>
              <a:latin typeface="+mn-lt"/>
              <a:ea typeface="+mn-ea"/>
              <a:cs typeface="+mn-ea"/>
              <a:sym typeface="+mn-lt"/>
            </a:endParaRPr>
          </a:p>
        </p:txBody>
      </p:sp>
      <p:sp>
        <p:nvSpPr>
          <p:cNvPr id="23" name="等腰三角形 111"/>
          <p:cNvSpPr/>
          <p:nvPr/>
        </p:nvSpPr>
        <p:spPr bwMode="auto">
          <a:xfrm rot="16200000">
            <a:off x="6155690" y="1492885"/>
            <a:ext cx="1299845" cy="890905"/>
          </a:xfrm>
          <a:prstGeom prst="triangle">
            <a:avLst/>
          </a:prstGeom>
          <a:solidFill>
            <a:schemeClr val="accent1">
              <a:lumMod val="75000"/>
            </a:schemeClr>
          </a:solidFill>
          <a:ln w="25400" cap="flat" cmpd="sng" algn="ctr">
            <a:noFill/>
            <a:prstDash val="solid"/>
          </a:ln>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30000"/>
              </a:lnSpc>
            </a:pPr>
            <a:endParaRPr lang="zh-CN" altLang="en-US" dirty="0">
              <a:solidFill>
                <a:srgbClr val="FFFFFF"/>
              </a:solidFill>
              <a:latin typeface="+mn-lt"/>
              <a:ea typeface="+mn-ea"/>
              <a:cs typeface="+mn-ea"/>
              <a:sym typeface="+mn-lt"/>
            </a:endParaRPr>
          </a:p>
        </p:txBody>
      </p:sp>
      <p:sp>
        <p:nvSpPr>
          <p:cNvPr id="24" name="等腰三角形 7"/>
          <p:cNvSpPr/>
          <p:nvPr/>
        </p:nvSpPr>
        <p:spPr bwMode="auto">
          <a:xfrm rot="16200000">
            <a:off x="6456045" y="1823085"/>
            <a:ext cx="660400" cy="890905"/>
          </a:xfrm>
          <a:custGeom>
            <a:avLst/>
            <a:gdLst>
              <a:gd name="connsiteX0" fmla="*/ 0 w 1584176"/>
              <a:gd name="connsiteY0" fmla="*/ 1224136 h 1224136"/>
              <a:gd name="connsiteX1" fmla="*/ 792088 w 1584176"/>
              <a:gd name="connsiteY1" fmla="*/ 0 h 1224136"/>
              <a:gd name="connsiteX2" fmla="*/ 1584176 w 1584176"/>
              <a:gd name="connsiteY2" fmla="*/ 1224136 h 1224136"/>
              <a:gd name="connsiteX3" fmla="*/ 0 w 1584176"/>
              <a:gd name="connsiteY3" fmla="*/ 1224136 h 1224136"/>
              <a:gd name="connsiteX0-1" fmla="*/ 0 w 805701"/>
              <a:gd name="connsiteY0-2" fmla="*/ 1224136 h 1224136"/>
              <a:gd name="connsiteX1-3" fmla="*/ 792088 w 805701"/>
              <a:gd name="connsiteY1-4" fmla="*/ 0 h 1224136"/>
              <a:gd name="connsiteX2-5" fmla="*/ 805701 w 805701"/>
              <a:gd name="connsiteY2-6" fmla="*/ 1224136 h 1224136"/>
              <a:gd name="connsiteX3-7" fmla="*/ 0 w 805701"/>
              <a:gd name="connsiteY3-8" fmla="*/ 1224136 h 1224136"/>
            </a:gdLst>
            <a:ahLst/>
            <a:cxnLst>
              <a:cxn ang="0">
                <a:pos x="connsiteX0-1" y="connsiteY0-2"/>
              </a:cxn>
              <a:cxn ang="0">
                <a:pos x="connsiteX1-3" y="connsiteY1-4"/>
              </a:cxn>
              <a:cxn ang="0">
                <a:pos x="connsiteX2-5" y="connsiteY2-6"/>
              </a:cxn>
              <a:cxn ang="0">
                <a:pos x="connsiteX3-7" y="connsiteY3-8"/>
              </a:cxn>
            </a:cxnLst>
            <a:rect l="l" t="t" r="r" b="b"/>
            <a:pathLst>
              <a:path w="805701" h="1224136">
                <a:moveTo>
                  <a:pt x="0" y="1224136"/>
                </a:moveTo>
                <a:lnTo>
                  <a:pt x="792088" y="0"/>
                </a:lnTo>
                <a:lnTo>
                  <a:pt x="805701" y="1224136"/>
                </a:lnTo>
                <a:lnTo>
                  <a:pt x="0" y="1224136"/>
                </a:lnTo>
                <a:close/>
              </a:path>
            </a:pathLst>
          </a:custGeom>
          <a:solidFill>
            <a:schemeClr val="accent1">
              <a:lumMod val="75000"/>
            </a:schemeClr>
          </a:solidFill>
          <a:ln w="25400" cap="flat" cmpd="sng" algn="ctr">
            <a:noFill/>
            <a:prstDash val="solid"/>
          </a:ln>
          <a:effectLst/>
        </p:spPr>
        <p:txBody>
          <a:bodyPr anchor="ctr"/>
          <a:lstStyle/>
          <a:p>
            <a:pPr algn="ctr" fontAlgn="auto">
              <a:lnSpc>
                <a:spcPct val="130000"/>
              </a:lnSpc>
              <a:defRPr/>
            </a:pPr>
            <a:endParaRPr lang="zh-CN" altLang="en-US" kern="0">
              <a:solidFill>
                <a:sysClr val="window" lastClr="FFFFFF"/>
              </a:solidFill>
              <a:cs typeface="+mn-ea"/>
              <a:sym typeface="+mn-lt"/>
            </a:endParaRPr>
          </a:p>
        </p:txBody>
      </p:sp>
      <p:sp>
        <p:nvSpPr>
          <p:cNvPr id="48" name="矩形 4"/>
          <p:cNvSpPr/>
          <p:nvPr/>
        </p:nvSpPr>
        <p:spPr bwMode="auto">
          <a:xfrm>
            <a:off x="6906260" y="1160780"/>
            <a:ext cx="815975" cy="1583690"/>
          </a:xfrm>
          <a:custGeom>
            <a:avLst/>
            <a:gdLst/>
            <a:ahLst/>
            <a:cxnLst/>
            <a:rect l="l" t="t" r="r" b="b"/>
            <a:pathLst>
              <a:path w="2952328" h="1368152">
                <a:moveTo>
                  <a:pt x="0" y="0"/>
                </a:moveTo>
                <a:lnTo>
                  <a:pt x="2952328" y="0"/>
                </a:lnTo>
                <a:lnTo>
                  <a:pt x="2952328" y="1368152"/>
                </a:lnTo>
                <a:lnTo>
                  <a:pt x="0" y="1368152"/>
                </a:lnTo>
                <a:lnTo>
                  <a:pt x="0" y="1044043"/>
                </a:lnTo>
                <a:cubicBezTo>
                  <a:pt x="157683" y="1000614"/>
                  <a:pt x="272712" y="855778"/>
                  <a:pt x="272712" y="684077"/>
                </a:cubicBezTo>
                <a:cubicBezTo>
                  <a:pt x="272712" y="512376"/>
                  <a:pt x="157683" y="367540"/>
                  <a:pt x="0" y="324111"/>
                </a:cubicBezTo>
                <a:close/>
              </a:path>
            </a:pathLst>
          </a:custGeom>
          <a:solidFill>
            <a:schemeClr val="accent1">
              <a:lumMod val="75000"/>
            </a:schemeClr>
          </a:solidFill>
          <a:ln w="12700" cap="flat" cmpd="sng" algn="ctr">
            <a:noFill/>
            <a:prstDash val="solid"/>
          </a:ln>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30000"/>
              </a:lnSpc>
            </a:pPr>
            <a:endParaRPr lang="zh-CN" altLang="en-US">
              <a:solidFill>
                <a:schemeClr val="accent1"/>
              </a:solidFill>
              <a:latin typeface="+mn-lt"/>
              <a:ea typeface="+mn-ea"/>
              <a:cs typeface="+mn-ea"/>
              <a:sym typeface="+mn-lt"/>
            </a:endParaRPr>
          </a:p>
        </p:txBody>
      </p:sp>
      <p:sp>
        <p:nvSpPr>
          <p:cNvPr id="52" name="文本框 51"/>
          <p:cNvSpPr txBox="1"/>
          <p:nvPr/>
        </p:nvSpPr>
        <p:spPr>
          <a:xfrm>
            <a:off x="6864985" y="1210310"/>
            <a:ext cx="856615" cy="1534160"/>
          </a:xfrm>
          <a:prstGeom prst="rect">
            <a:avLst/>
          </a:prstGeom>
          <a:noFill/>
        </p:spPr>
        <p:txBody>
          <a:bodyPr wrap="square" rtlCol="0">
            <a:noAutofit/>
          </a:bodyPr>
          <a:lstStyle/>
          <a:p>
            <a:pPr algn="l">
              <a:lnSpc>
                <a:spcPct val="130000"/>
              </a:lnSpc>
            </a:pPr>
            <a:r>
              <a:rPr lang="zh-CN" altLang="en-US" sz="2400" b="1" dirty="0">
                <a:solidFill>
                  <a:schemeClr val="bg1"/>
                </a:solidFill>
                <a:cs typeface="+mn-ea"/>
                <a:sym typeface="+mn-lt"/>
              </a:rPr>
              <a:t>不覆盖写入</a:t>
            </a:r>
            <a:endParaRPr lang="zh-CN" altLang="en-US" sz="2400" b="1" dirty="0">
              <a:solidFill>
                <a:schemeClr val="bg1"/>
              </a:solidFill>
              <a:cs typeface="+mn-ea"/>
              <a:sym typeface="+mn-lt"/>
            </a:endParaRPr>
          </a:p>
        </p:txBody>
      </p:sp>
      <p:sp>
        <p:nvSpPr>
          <p:cNvPr id="66" name="文本框 65"/>
          <p:cNvSpPr txBox="1"/>
          <p:nvPr/>
        </p:nvSpPr>
        <p:spPr>
          <a:xfrm>
            <a:off x="6871335" y="2789555"/>
            <a:ext cx="1531620" cy="956800"/>
          </a:xfrm>
          <a:prstGeom prst="rect">
            <a:avLst/>
          </a:prstGeom>
          <a:noFill/>
        </p:spPr>
        <p:txBody>
          <a:bodyPr wrap="square" rtlCol="0">
            <a:spAutoFit/>
          </a:bodyPr>
          <a:lstStyle/>
          <a:p>
            <a:pPr>
              <a:lnSpc>
                <a:spcPct val="130000"/>
              </a:lnSpc>
            </a:pPr>
            <a:r>
              <a:rPr lang="en-US" altLang="zh-CN" sz="48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cs typeface="+mn-ea"/>
                <a:sym typeface="+mn-lt"/>
              </a:rPr>
              <a:t>01</a:t>
            </a:r>
            <a:endParaRPr lang="en-US" altLang="zh-CN" sz="48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cs typeface="+mn-ea"/>
              <a:sym typeface="+mn-lt"/>
            </a:endParaRPr>
          </a:p>
        </p:txBody>
      </p:sp>
      <p:sp>
        <p:nvSpPr>
          <p:cNvPr id="7" name="椭圆 107"/>
          <p:cNvSpPr/>
          <p:nvPr/>
        </p:nvSpPr>
        <p:spPr bwMode="auto">
          <a:xfrm>
            <a:off x="5963920" y="2840286"/>
            <a:ext cx="214379" cy="222801"/>
          </a:xfrm>
          <a:prstGeom prst="ellipse">
            <a:avLst/>
          </a:prstGeom>
          <a:solidFill>
            <a:schemeClr val="accent1">
              <a:lumMod val="75000"/>
            </a:schemeClr>
          </a:solidFill>
          <a:ln w="12700" cap="flat" cmpd="sng" algn="ctr">
            <a:noFill/>
            <a:prstDash val="solid"/>
          </a:ln>
          <a:effectLst/>
        </p:spPr>
        <p:txBody>
          <a:bodyPr anchor="ctr">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30000"/>
              </a:lnSpc>
              <a:buClrTx/>
              <a:buSzTx/>
              <a:buFontTx/>
            </a:pPr>
            <a:endParaRPr lang="zh-CN" altLang="en-US" dirty="0">
              <a:solidFill>
                <a:schemeClr val="accent1"/>
              </a:solidFill>
              <a:latin typeface="+mn-lt"/>
              <a:ea typeface="+mn-ea"/>
              <a:cs typeface="+mn-ea"/>
              <a:sym typeface="+mn-lt"/>
            </a:endParaRPr>
          </a:p>
        </p:txBody>
      </p:sp>
      <p:grpSp>
        <p:nvGrpSpPr>
          <p:cNvPr id="13" name="组合 12"/>
          <p:cNvGrpSpPr/>
          <p:nvPr/>
        </p:nvGrpSpPr>
        <p:grpSpPr>
          <a:xfrm>
            <a:off x="5963920" y="3925570"/>
            <a:ext cx="2461260" cy="2636520"/>
            <a:chOff x="9389" y="6848"/>
            <a:chExt cx="3876" cy="4152"/>
          </a:xfrm>
        </p:grpSpPr>
        <p:sp>
          <p:nvSpPr>
            <p:cNvPr id="31" name="椭圆 119"/>
            <p:cNvSpPr/>
            <p:nvPr/>
          </p:nvSpPr>
          <p:spPr bwMode="auto">
            <a:xfrm>
              <a:off x="9389" y="7977"/>
              <a:ext cx="343" cy="361"/>
            </a:xfrm>
            <a:prstGeom prst="ellipse">
              <a:avLst/>
            </a:prstGeom>
            <a:solidFill>
              <a:schemeClr val="accent1">
                <a:lumMod val="75000"/>
              </a:schemeClr>
            </a:solidFill>
            <a:ln w="12700" cap="flat" cmpd="sng" algn="ctr">
              <a:noFill/>
              <a:prstDash val="solid"/>
            </a:ln>
            <a:effectLst/>
          </p:spPr>
          <p:txBody>
            <a:bodyPr anchor="ctr">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30000"/>
                </a:lnSpc>
                <a:buClrTx/>
                <a:buSzTx/>
                <a:buFontTx/>
              </a:pPr>
              <a:endParaRPr lang="zh-CN" altLang="en-US" dirty="0">
                <a:solidFill>
                  <a:schemeClr val="accent1"/>
                </a:solidFill>
                <a:latin typeface="+mn-lt"/>
                <a:ea typeface="+mn-ea"/>
                <a:cs typeface="+mn-ea"/>
                <a:sym typeface="+mn-lt"/>
              </a:endParaRPr>
            </a:p>
          </p:txBody>
        </p:sp>
        <p:grpSp>
          <p:nvGrpSpPr>
            <p:cNvPr id="12" name="组合 11"/>
            <p:cNvGrpSpPr/>
            <p:nvPr/>
          </p:nvGrpSpPr>
          <p:grpSpPr>
            <a:xfrm>
              <a:off x="9870" y="6848"/>
              <a:ext cx="3395" cy="4152"/>
              <a:chOff x="6265040" y="3640456"/>
              <a:chExt cx="2155644" cy="2636087"/>
            </a:xfrm>
          </p:grpSpPr>
          <p:sp>
            <p:nvSpPr>
              <p:cNvPr id="32" name="等腰三角形 123"/>
              <p:cNvSpPr/>
              <p:nvPr/>
            </p:nvSpPr>
            <p:spPr bwMode="auto">
              <a:xfrm rot="16200000">
                <a:off x="6049351" y="3981734"/>
                <a:ext cx="1337177" cy="905800"/>
              </a:xfrm>
              <a:prstGeom prst="triangle">
                <a:avLst/>
              </a:prstGeom>
              <a:solidFill>
                <a:schemeClr val="accent1">
                  <a:lumMod val="75000"/>
                </a:schemeClr>
              </a:solidFill>
              <a:ln w="12700" cap="flat" cmpd="sng" algn="ctr">
                <a:noFill/>
                <a:prstDash val="solid"/>
              </a:ln>
              <a:effectLst/>
            </p:spPr>
            <p:txBody>
              <a:bodyPr anchor="ctr">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30000"/>
                  </a:lnSpc>
                  <a:buClrTx/>
                  <a:buSzTx/>
                  <a:buFontTx/>
                </a:pPr>
                <a:endParaRPr lang="zh-CN" altLang="en-US" dirty="0">
                  <a:solidFill>
                    <a:schemeClr val="accent1"/>
                  </a:solidFill>
                  <a:latin typeface="+mn-lt"/>
                  <a:ea typeface="+mn-ea"/>
                  <a:cs typeface="+mn-ea"/>
                  <a:sym typeface="+mn-lt"/>
                </a:endParaRPr>
              </a:p>
            </p:txBody>
          </p:sp>
          <p:sp>
            <p:nvSpPr>
              <p:cNvPr id="35" name="等腰三角形 7"/>
              <p:cNvSpPr/>
              <p:nvPr/>
            </p:nvSpPr>
            <p:spPr bwMode="auto">
              <a:xfrm rot="16200000">
                <a:off x="6425497" y="4333970"/>
                <a:ext cx="679573" cy="905800"/>
              </a:xfrm>
              <a:custGeom>
                <a:avLst/>
                <a:gdLst>
                  <a:gd name="connsiteX0" fmla="*/ 0 w 1584176"/>
                  <a:gd name="connsiteY0" fmla="*/ 1224136 h 1224136"/>
                  <a:gd name="connsiteX1" fmla="*/ 792088 w 1584176"/>
                  <a:gd name="connsiteY1" fmla="*/ 0 h 1224136"/>
                  <a:gd name="connsiteX2" fmla="*/ 1584176 w 1584176"/>
                  <a:gd name="connsiteY2" fmla="*/ 1224136 h 1224136"/>
                  <a:gd name="connsiteX3" fmla="*/ 0 w 1584176"/>
                  <a:gd name="connsiteY3" fmla="*/ 1224136 h 1224136"/>
                  <a:gd name="connsiteX0-1" fmla="*/ 0 w 805701"/>
                  <a:gd name="connsiteY0-2" fmla="*/ 1224136 h 1224136"/>
                  <a:gd name="connsiteX1-3" fmla="*/ 792088 w 805701"/>
                  <a:gd name="connsiteY1-4" fmla="*/ 0 h 1224136"/>
                  <a:gd name="connsiteX2-5" fmla="*/ 805701 w 805701"/>
                  <a:gd name="connsiteY2-6" fmla="*/ 1224136 h 1224136"/>
                  <a:gd name="connsiteX3-7" fmla="*/ 0 w 805701"/>
                  <a:gd name="connsiteY3-8" fmla="*/ 1224136 h 1224136"/>
                </a:gdLst>
                <a:ahLst/>
                <a:cxnLst>
                  <a:cxn ang="0">
                    <a:pos x="connsiteX0-1" y="connsiteY0-2"/>
                  </a:cxn>
                  <a:cxn ang="0">
                    <a:pos x="connsiteX1-3" y="connsiteY1-4"/>
                  </a:cxn>
                  <a:cxn ang="0">
                    <a:pos x="connsiteX2-5" y="connsiteY2-6"/>
                  </a:cxn>
                  <a:cxn ang="0">
                    <a:pos x="connsiteX3-7" y="connsiteY3-8"/>
                  </a:cxn>
                </a:cxnLst>
                <a:rect l="l" t="t" r="r" b="b"/>
                <a:pathLst>
                  <a:path w="805701" h="1224136">
                    <a:moveTo>
                      <a:pt x="0" y="1224136"/>
                    </a:moveTo>
                    <a:lnTo>
                      <a:pt x="792088" y="0"/>
                    </a:lnTo>
                    <a:lnTo>
                      <a:pt x="805701" y="1224136"/>
                    </a:lnTo>
                    <a:lnTo>
                      <a:pt x="0" y="1224136"/>
                    </a:lnTo>
                    <a:close/>
                  </a:path>
                </a:pathLst>
              </a:custGeom>
              <a:solidFill>
                <a:schemeClr val="accent1">
                  <a:lumMod val="75000"/>
                </a:schemeClr>
              </a:solidFill>
              <a:ln w="12700" cap="flat" cmpd="sng" algn="ctr">
                <a:noFill/>
                <a:prstDash val="solid"/>
              </a:ln>
              <a:effectLst/>
            </p:spPr>
            <p:txBody>
              <a:bodyPr anchor="ctr">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30000"/>
                  </a:lnSpc>
                  <a:buClrTx/>
                  <a:buSzTx/>
                  <a:buFontTx/>
                </a:pPr>
                <a:endParaRPr lang="zh-CN" altLang="en-US" dirty="0">
                  <a:solidFill>
                    <a:schemeClr val="accent1"/>
                  </a:solidFill>
                  <a:latin typeface="+mn-lt"/>
                  <a:ea typeface="+mn-ea"/>
                  <a:cs typeface="+mn-ea"/>
                  <a:sym typeface="+mn-lt"/>
                </a:endParaRPr>
              </a:p>
            </p:txBody>
          </p:sp>
          <p:sp>
            <p:nvSpPr>
              <p:cNvPr id="49" name="矩形 4"/>
              <p:cNvSpPr/>
              <p:nvPr/>
            </p:nvSpPr>
            <p:spPr bwMode="auto">
              <a:xfrm>
                <a:off x="6851780" y="3640456"/>
                <a:ext cx="871220" cy="1583690"/>
              </a:xfrm>
              <a:custGeom>
                <a:avLst/>
                <a:gdLst/>
                <a:ahLst/>
                <a:cxnLst/>
                <a:rect l="l" t="t" r="r" b="b"/>
                <a:pathLst>
                  <a:path w="2952328" h="1368152">
                    <a:moveTo>
                      <a:pt x="0" y="0"/>
                    </a:moveTo>
                    <a:lnTo>
                      <a:pt x="2952328" y="0"/>
                    </a:lnTo>
                    <a:lnTo>
                      <a:pt x="2952328" y="1368152"/>
                    </a:lnTo>
                    <a:lnTo>
                      <a:pt x="0" y="1368152"/>
                    </a:lnTo>
                    <a:lnTo>
                      <a:pt x="0" y="1044043"/>
                    </a:lnTo>
                    <a:cubicBezTo>
                      <a:pt x="157683" y="1000614"/>
                      <a:pt x="272712" y="855778"/>
                      <a:pt x="272712" y="684077"/>
                    </a:cubicBezTo>
                    <a:cubicBezTo>
                      <a:pt x="272712" y="512376"/>
                      <a:pt x="157683" y="367540"/>
                      <a:pt x="0" y="324111"/>
                    </a:cubicBezTo>
                    <a:close/>
                  </a:path>
                </a:pathLst>
              </a:custGeom>
              <a:solidFill>
                <a:schemeClr val="accent1">
                  <a:lumMod val="75000"/>
                </a:schemeClr>
              </a:solidFill>
              <a:ln w="12700" cap="flat" cmpd="sng" algn="ctr">
                <a:noFill/>
                <a:prstDash val="solid"/>
              </a:ln>
              <a:effectLst/>
            </p:spPr>
            <p:txBody>
              <a:bodyPr anchor="ctr">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30000"/>
                  </a:lnSpc>
                  <a:buClrTx/>
                  <a:buSzTx/>
                  <a:buFontTx/>
                </a:pPr>
                <a:endParaRPr lang="zh-CN" altLang="en-US">
                  <a:solidFill>
                    <a:schemeClr val="accent1"/>
                  </a:solidFill>
                  <a:latin typeface="+mn-lt"/>
                  <a:ea typeface="+mn-ea"/>
                  <a:cs typeface="+mn-ea"/>
                  <a:sym typeface="+mn-lt"/>
                </a:endParaRPr>
              </a:p>
            </p:txBody>
          </p:sp>
          <p:sp>
            <p:nvSpPr>
              <p:cNvPr id="53" name="文本框 52"/>
              <p:cNvSpPr txBox="1"/>
              <p:nvPr/>
            </p:nvSpPr>
            <p:spPr>
              <a:xfrm>
                <a:off x="6851780" y="3696336"/>
                <a:ext cx="946150" cy="1485314"/>
              </a:xfrm>
              <a:prstGeom prst="rect">
                <a:avLst/>
              </a:prstGeom>
              <a:noFill/>
            </p:spPr>
            <p:txBody>
              <a:bodyPr wrap="square" rtlCol="0">
                <a:spAutoFit/>
              </a:bodyPr>
              <a:lstStyle/>
              <a:p>
                <a:pPr algn="l">
                  <a:lnSpc>
                    <a:spcPct val="130000"/>
                  </a:lnSpc>
                  <a:buClrTx/>
                  <a:buSzTx/>
                  <a:buFontTx/>
                </a:pPr>
                <a:r>
                  <a:rPr lang="zh-CN" altLang="en-US" sz="2400" b="1" dirty="0">
                    <a:solidFill>
                      <a:schemeClr val="bg1"/>
                    </a:solidFill>
                    <a:cs typeface="+mn-ea"/>
                    <a:sym typeface="+mn-lt"/>
                  </a:rPr>
                  <a:t>替换输入字符</a:t>
                </a:r>
                <a:endParaRPr lang="zh-CN" altLang="en-US" sz="2400" b="1" dirty="0">
                  <a:solidFill>
                    <a:schemeClr val="bg1"/>
                  </a:solidFill>
                  <a:cs typeface="+mn-ea"/>
                  <a:sym typeface="+mn-lt"/>
                </a:endParaRPr>
              </a:p>
            </p:txBody>
          </p:sp>
          <p:sp>
            <p:nvSpPr>
              <p:cNvPr id="68" name="文本框 67"/>
              <p:cNvSpPr txBox="1"/>
              <p:nvPr/>
            </p:nvSpPr>
            <p:spPr>
              <a:xfrm>
                <a:off x="6863906" y="5319990"/>
                <a:ext cx="1556778" cy="956553"/>
              </a:xfrm>
              <a:prstGeom prst="rect">
                <a:avLst/>
              </a:prstGeom>
              <a:noFill/>
            </p:spPr>
            <p:txBody>
              <a:bodyPr wrap="square" rtlCol="0">
                <a:spAutoFit/>
              </a:bodyPr>
              <a:lstStyle/>
              <a:p>
                <a:pPr>
                  <a:lnSpc>
                    <a:spcPct val="130000"/>
                  </a:lnSpc>
                </a:pPr>
                <a:r>
                  <a:rPr lang="en-US" altLang="zh-CN" sz="48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cs typeface="+mn-ea"/>
                    <a:sym typeface="+mn-lt"/>
                  </a:rPr>
                  <a:t>03</a:t>
                </a:r>
                <a:endParaRPr lang="en-US" altLang="zh-CN" sz="48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cs typeface="+mn-ea"/>
                  <a:sym typeface="+mn-lt"/>
                </a:endParaRPr>
              </a:p>
            </p:txBody>
          </p:sp>
        </p:grpSp>
      </p:grpSp>
      <p:grpSp>
        <p:nvGrpSpPr>
          <p:cNvPr id="14" name="组合 13"/>
          <p:cNvGrpSpPr/>
          <p:nvPr/>
        </p:nvGrpSpPr>
        <p:grpSpPr>
          <a:xfrm>
            <a:off x="4446905" y="2174875"/>
            <a:ext cx="1348105" cy="1584325"/>
            <a:chOff x="7003" y="3425"/>
            <a:chExt cx="2123" cy="2495"/>
          </a:xfrm>
        </p:grpSpPr>
        <p:sp>
          <p:nvSpPr>
            <p:cNvPr id="26" name="等腰三角形 117"/>
            <p:cNvSpPr/>
            <p:nvPr/>
          </p:nvSpPr>
          <p:spPr bwMode="auto">
            <a:xfrm rot="5400000" flipH="1">
              <a:off x="7289" y="3947"/>
              <a:ext cx="2237" cy="1407"/>
            </a:xfrm>
            <a:prstGeom prst="triangle">
              <a:avLst/>
            </a:prstGeom>
            <a:solidFill>
              <a:schemeClr val="accent1">
                <a:lumMod val="75000"/>
              </a:schemeClr>
            </a:solidFill>
            <a:ln w="12700" cap="flat" cmpd="sng" algn="ctr">
              <a:noFill/>
              <a:prstDash val="solid"/>
            </a:ln>
            <a:effectLst/>
          </p:spPr>
          <p:txBody>
            <a:bodyPr anchor="ctr">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30000"/>
                </a:lnSpc>
                <a:buClrTx/>
                <a:buSzTx/>
                <a:buFontTx/>
              </a:pPr>
              <a:endParaRPr lang="zh-CN" altLang="en-US" dirty="0">
                <a:solidFill>
                  <a:schemeClr val="accent1"/>
                </a:solidFill>
                <a:latin typeface="+mn-lt"/>
                <a:ea typeface="+mn-ea"/>
                <a:cs typeface="+mn-ea"/>
                <a:sym typeface="+mn-lt"/>
              </a:endParaRPr>
            </a:p>
          </p:txBody>
        </p:sp>
        <p:sp>
          <p:nvSpPr>
            <p:cNvPr id="28" name="等腰三角形 7"/>
            <p:cNvSpPr/>
            <p:nvPr/>
          </p:nvSpPr>
          <p:spPr bwMode="auto">
            <a:xfrm rot="5400000" flipH="1">
              <a:off x="7854" y="4499"/>
              <a:ext cx="1137" cy="1407"/>
            </a:xfrm>
            <a:custGeom>
              <a:avLst/>
              <a:gdLst>
                <a:gd name="connsiteX0" fmla="*/ 0 w 1584176"/>
                <a:gd name="connsiteY0" fmla="*/ 1224136 h 1224136"/>
                <a:gd name="connsiteX1" fmla="*/ 792088 w 1584176"/>
                <a:gd name="connsiteY1" fmla="*/ 0 h 1224136"/>
                <a:gd name="connsiteX2" fmla="*/ 1584176 w 1584176"/>
                <a:gd name="connsiteY2" fmla="*/ 1224136 h 1224136"/>
                <a:gd name="connsiteX3" fmla="*/ 0 w 1584176"/>
                <a:gd name="connsiteY3" fmla="*/ 1224136 h 1224136"/>
                <a:gd name="connsiteX0-1" fmla="*/ 0 w 805701"/>
                <a:gd name="connsiteY0-2" fmla="*/ 1224136 h 1224136"/>
                <a:gd name="connsiteX1-3" fmla="*/ 792088 w 805701"/>
                <a:gd name="connsiteY1-4" fmla="*/ 0 h 1224136"/>
                <a:gd name="connsiteX2-5" fmla="*/ 805701 w 805701"/>
                <a:gd name="connsiteY2-6" fmla="*/ 1224136 h 1224136"/>
                <a:gd name="connsiteX3-7" fmla="*/ 0 w 805701"/>
                <a:gd name="connsiteY3-8" fmla="*/ 1224136 h 1224136"/>
              </a:gdLst>
              <a:ahLst/>
              <a:cxnLst>
                <a:cxn ang="0">
                  <a:pos x="connsiteX0-1" y="connsiteY0-2"/>
                </a:cxn>
                <a:cxn ang="0">
                  <a:pos x="connsiteX1-3" y="connsiteY1-4"/>
                </a:cxn>
                <a:cxn ang="0">
                  <a:pos x="connsiteX2-5" y="connsiteY2-6"/>
                </a:cxn>
                <a:cxn ang="0">
                  <a:pos x="connsiteX3-7" y="connsiteY3-8"/>
                </a:cxn>
              </a:cxnLst>
              <a:rect l="l" t="t" r="r" b="b"/>
              <a:pathLst>
                <a:path w="805701" h="1224136">
                  <a:moveTo>
                    <a:pt x="0" y="1224136"/>
                  </a:moveTo>
                  <a:lnTo>
                    <a:pt x="792088" y="0"/>
                  </a:lnTo>
                  <a:lnTo>
                    <a:pt x="805701" y="1224136"/>
                  </a:lnTo>
                  <a:lnTo>
                    <a:pt x="0" y="1224136"/>
                  </a:lnTo>
                  <a:close/>
                </a:path>
              </a:pathLst>
            </a:custGeom>
            <a:solidFill>
              <a:schemeClr val="accent1">
                <a:lumMod val="75000"/>
              </a:schemeClr>
            </a:solidFill>
            <a:ln w="12700" cap="flat" cmpd="sng" algn="ctr">
              <a:noFill/>
              <a:prstDash val="solid"/>
            </a:ln>
            <a:effectLst/>
          </p:spPr>
          <p:txBody>
            <a:bodyPr anchor="ctr">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30000"/>
                </a:lnSpc>
                <a:buClrTx/>
                <a:buSzTx/>
                <a:buFontTx/>
              </a:pPr>
              <a:endParaRPr lang="zh-CN" altLang="en-US">
                <a:solidFill>
                  <a:schemeClr val="accent1"/>
                </a:solidFill>
                <a:latin typeface="+mn-lt"/>
                <a:ea typeface="+mn-ea"/>
                <a:cs typeface="+mn-ea"/>
                <a:sym typeface="+mn-lt"/>
              </a:endParaRPr>
            </a:p>
          </p:txBody>
        </p:sp>
        <p:sp>
          <p:nvSpPr>
            <p:cNvPr id="47" name="矩形 4"/>
            <p:cNvSpPr/>
            <p:nvPr/>
          </p:nvSpPr>
          <p:spPr bwMode="auto">
            <a:xfrm flipH="1">
              <a:off x="7075" y="3425"/>
              <a:ext cx="1225" cy="2495"/>
            </a:xfrm>
            <a:custGeom>
              <a:avLst/>
              <a:gdLst/>
              <a:ahLst/>
              <a:cxnLst/>
              <a:rect l="l" t="t" r="r" b="b"/>
              <a:pathLst>
                <a:path w="2952328" h="1368152">
                  <a:moveTo>
                    <a:pt x="0" y="0"/>
                  </a:moveTo>
                  <a:lnTo>
                    <a:pt x="2952328" y="0"/>
                  </a:lnTo>
                  <a:lnTo>
                    <a:pt x="2952328" y="1368152"/>
                  </a:lnTo>
                  <a:lnTo>
                    <a:pt x="0" y="1368152"/>
                  </a:lnTo>
                  <a:lnTo>
                    <a:pt x="0" y="1044043"/>
                  </a:lnTo>
                  <a:cubicBezTo>
                    <a:pt x="157683" y="1000614"/>
                    <a:pt x="272712" y="855778"/>
                    <a:pt x="272712" y="684077"/>
                  </a:cubicBezTo>
                  <a:cubicBezTo>
                    <a:pt x="272712" y="512376"/>
                    <a:pt x="157683" y="367540"/>
                    <a:pt x="0" y="324111"/>
                  </a:cubicBezTo>
                  <a:close/>
                </a:path>
              </a:pathLst>
            </a:custGeom>
            <a:solidFill>
              <a:schemeClr val="accent1">
                <a:lumMod val="75000"/>
              </a:schemeClr>
            </a:solidFill>
            <a:ln w="12700" cap="flat" cmpd="sng" algn="ctr">
              <a:noFill/>
              <a:prstDash val="solid"/>
            </a:ln>
            <a:effectLst/>
          </p:spPr>
          <p:txBody>
            <a:bodyPr anchor="ctr">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30000"/>
                </a:lnSpc>
                <a:buClrTx/>
                <a:buSzTx/>
                <a:buFontTx/>
              </a:pPr>
              <a:endParaRPr lang="zh-CN" altLang="en-US">
                <a:solidFill>
                  <a:schemeClr val="accent1"/>
                </a:solidFill>
                <a:latin typeface="+mn-lt"/>
                <a:ea typeface="+mn-ea"/>
                <a:cs typeface="+mn-ea"/>
                <a:sym typeface="+mn-lt"/>
              </a:endParaRPr>
            </a:p>
          </p:txBody>
        </p:sp>
        <p:sp>
          <p:nvSpPr>
            <p:cNvPr id="50" name="文本框 49"/>
            <p:cNvSpPr txBox="1"/>
            <p:nvPr/>
          </p:nvSpPr>
          <p:spPr>
            <a:xfrm>
              <a:off x="7003" y="3522"/>
              <a:ext cx="1298" cy="2340"/>
            </a:xfrm>
            <a:prstGeom prst="rect">
              <a:avLst/>
            </a:prstGeom>
            <a:noFill/>
          </p:spPr>
          <p:txBody>
            <a:bodyPr wrap="square" rtlCol="0">
              <a:spAutoFit/>
            </a:bodyPr>
            <a:lstStyle/>
            <a:p>
              <a:pPr algn="l">
                <a:lnSpc>
                  <a:spcPct val="130000"/>
                </a:lnSpc>
                <a:buClrTx/>
                <a:buSzTx/>
                <a:buFontTx/>
              </a:pPr>
              <a:r>
                <a:rPr lang="zh-CN" altLang="en-US" sz="2400" b="1" dirty="0">
                  <a:solidFill>
                    <a:schemeClr val="bg1"/>
                  </a:solidFill>
                  <a:cs typeface="+mn-ea"/>
                  <a:sym typeface="+mn-lt"/>
                </a:rPr>
                <a:t>监听上下键</a:t>
              </a:r>
              <a:endParaRPr lang="zh-CN" altLang="en-US" sz="2400" b="1" dirty="0">
                <a:solidFill>
                  <a:schemeClr val="bg1"/>
                </a:solidFill>
                <a:cs typeface="+mn-ea"/>
                <a:sym typeface="+mn-lt"/>
              </a:endParaRPr>
            </a:p>
          </p:txBody>
        </p:sp>
      </p:grpSp>
      <p:sp>
        <p:nvSpPr>
          <p:cNvPr id="69" name="文本框 68"/>
          <p:cNvSpPr txBox="1"/>
          <p:nvPr/>
        </p:nvSpPr>
        <p:spPr>
          <a:xfrm>
            <a:off x="4524375" y="3832860"/>
            <a:ext cx="1537970" cy="956800"/>
          </a:xfrm>
          <a:prstGeom prst="rect">
            <a:avLst/>
          </a:prstGeom>
          <a:noFill/>
        </p:spPr>
        <p:txBody>
          <a:bodyPr wrap="square" rtlCol="0">
            <a:spAutoFit/>
          </a:bodyPr>
          <a:lstStyle/>
          <a:p>
            <a:pPr>
              <a:lnSpc>
                <a:spcPct val="130000"/>
              </a:lnSpc>
            </a:pPr>
            <a:r>
              <a:rPr lang="en-US" altLang="zh-CN" sz="48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cs typeface="+mn-ea"/>
                <a:sym typeface="+mn-lt"/>
              </a:rPr>
              <a:t>02</a:t>
            </a:r>
            <a:endParaRPr lang="en-US" altLang="zh-CN" sz="48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cs typeface="+mn-ea"/>
              <a:sym typeface="+mn-lt"/>
            </a:endParaRPr>
          </a:p>
        </p:txBody>
      </p:sp>
      <p:sp>
        <p:nvSpPr>
          <p:cNvPr id="42" name="文本框 41"/>
          <p:cNvSpPr txBox="1"/>
          <p:nvPr/>
        </p:nvSpPr>
        <p:spPr>
          <a:xfrm>
            <a:off x="75206860" y="32741235"/>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54" name="文本框 53"/>
          <p:cNvSpPr txBox="1"/>
          <p:nvPr/>
        </p:nvSpPr>
        <p:spPr>
          <a:xfrm>
            <a:off x="70895210" y="37200205"/>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55" name="文本框 54"/>
          <p:cNvSpPr txBox="1"/>
          <p:nvPr/>
        </p:nvSpPr>
        <p:spPr>
          <a:xfrm>
            <a:off x="70895210" y="41659175"/>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56" name="文本框 55"/>
          <p:cNvSpPr txBox="1"/>
          <p:nvPr/>
        </p:nvSpPr>
        <p:spPr>
          <a:xfrm>
            <a:off x="70895210" y="46118145"/>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57" name="文本框 56"/>
          <p:cNvSpPr txBox="1"/>
          <p:nvPr/>
        </p:nvSpPr>
        <p:spPr>
          <a:xfrm>
            <a:off x="70895210" y="50577115"/>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58" name="文本框 57"/>
          <p:cNvSpPr txBox="1"/>
          <p:nvPr/>
        </p:nvSpPr>
        <p:spPr>
          <a:xfrm>
            <a:off x="70895210" y="55036085"/>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59" name="文本框 58"/>
          <p:cNvSpPr txBox="1"/>
          <p:nvPr/>
        </p:nvSpPr>
        <p:spPr>
          <a:xfrm>
            <a:off x="72680830" y="57510045"/>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60" name="文本框 59"/>
          <p:cNvSpPr txBox="1"/>
          <p:nvPr/>
        </p:nvSpPr>
        <p:spPr>
          <a:xfrm>
            <a:off x="72706865" y="59949080"/>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62" name="文本框 61"/>
          <p:cNvSpPr txBox="1"/>
          <p:nvPr/>
        </p:nvSpPr>
        <p:spPr>
          <a:xfrm>
            <a:off x="73668890" y="64151510"/>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63" name="文本框 62"/>
          <p:cNvSpPr txBox="1"/>
          <p:nvPr/>
        </p:nvSpPr>
        <p:spPr>
          <a:xfrm>
            <a:off x="79961740" y="50617120"/>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64" name="文本框 63"/>
          <p:cNvSpPr txBox="1"/>
          <p:nvPr/>
        </p:nvSpPr>
        <p:spPr>
          <a:xfrm>
            <a:off x="80152240" y="47972345"/>
            <a:ext cx="4064000" cy="416524"/>
          </a:xfrm>
          <a:prstGeom prst="rect">
            <a:avLst/>
          </a:prstGeom>
          <a:noFill/>
        </p:spPr>
        <p:txBody>
          <a:bodyPr wrap="square" rtlCol="0">
            <a:spAutoFit/>
          </a:bodyPr>
          <a:lstStyle/>
          <a:p>
            <a:pPr>
              <a:lnSpc>
                <a:spcPct val="130000"/>
              </a:lnSpc>
            </a:pPr>
            <a:endParaRPr lang="zh-CN" altLang="en-US">
              <a:cs typeface="+mn-ea"/>
              <a:sym typeface="+mn-lt"/>
            </a:endParaRPr>
          </a:p>
        </p:txBody>
      </p:sp>
      <p:sp>
        <p:nvSpPr>
          <p:cNvPr id="15" name="圆角矩形 14"/>
          <p:cNvSpPr/>
          <p:nvPr/>
        </p:nvSpPr>
        <p:spPr>
          <a:xfrm rot="10800000" flipV="1">
            <a:off x="352425" y="892175"/>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16" name="文本框 15"/>
          <p:cNvSpPr txBox="1"/>
          <p:nvPr/>
        </p:nvSpPr>
        <p:spPr>
          <a:xfrm>
            <a:off x="7899729" y="427277"/>
            <a:ext cx="4090670" cy="1137363"/>
          </a:xfrm>
          <a:prstGeom prst="rect">
            <a:avLst/>
          </a:prstGeom>
          <a:noFill/>
        </p:spPr>
        <p:txBody>
          <a:bodyPr wrap="square" rtlCol="0">
            <a:spAutoFit/>
          </a:bodyPr>
          <a:lstStyle/>
          <a:p>
            <a:pPr>
              <a:lnSpc>
                <a:spcPct val="130000"/>
              </a:lnSpc>
            </a:pPr>
            <a:r>
              <a:rPr lang="zh-CN" altLang="en-US" dirty="0">
                <a:cs typeface="+mn-ea"/>
                <a:sym typeface="+mn-lt"/>
              </a:rPr>
              <a:t>由于我们需要不断向history文件中写入新的指令信息，所以文件的打开方式应该为可添加写入</a:t>
            </a:r>
            <a:r>
              <a:rPr lang="en-US" altLang="zh-CN" dirty="0">
                <a:cs typeface="+mn-ea"/>
                <a:sym typeface="+mn-lt"/>
              </a:rPr>
              <a:t>(O_APPEND)</a:t>
            </a:r>
            <a:endParaRPr lang="en-US" altLang="zh-CN" dirty="0">
              <a:cs typeface="+mn-ea"/>
              <a:sym typeface="+mn-lt"/>
            </a:endParaRPr>
          </a:p>
        </p:txBody>
      </p:sp>
      <p:pic>
        <p:nvPicPr>
          <p:cNvPr id="19" name="图片 18"/>
          <p:cNvPicPr>
            <a:picLocks noChangeAspect="1"/>
          </p:cNvPicPr>
          <p:nvPr/>
        </p:nvPicPr>
        <p:blipFill>
          <a:blip r:embed="rId2"/>
          <a:stretch>
            <a:fillRect/>
          </a:stretch>
        </p:blipFill>
        <p:spPr>
          <a:xfrm>
            <a:off x="7995920" y="1564640"/>
            <a:ext cx="3445510" cy="944880"/>
          </a:xfrm>
          <a:prstGeom prst="rect">
            <a:avLst/>
          </a:prstGeom>
        </p:spPr>
      </p:pic>
      <p:sp>
        <p:nvSpPr>
          <p:cNvPr id="20" name="文本框 19"/>
          <p:cNvSpPr txBox="1"/>
          <p:nvPr/>
        </p:nvSpPr>
        <p:spPr>
          <a:xfrm>
            <a:off x="188686" y="2028190"/>
            <a:ext cx="4036281" cy="1137363"/>
          </a:xfrm>
          <a:prstGeom prst="rect">
            <a:avLst/>
          </a:prstGeom>
          <a:noFill/>
        </p:spPr>
        <p:txBody>
          <a:bodyPr wrap="square" rtlCol="0">
            <a:spAutoFit/>
          </a:bodyPr>
          <a:lstStyle/>
          <a:p>
            <a:pPr>
              <a:lnSpc>
                <a:spcPct val="130000"/>
              </a:lnSpc>
            </a:pPr>
            <a:r>
              <a:rPr lang="zh-CN" altLang="en-US" dirty="0">
                <a:cs typeface="+mn-ea"/>
                <a:sym typeface="+mn-lt"/>
              </a:rPr>
              <a:t>和</a:t>
            </a:r>
            <a:r>
              <a:rPr lang="zh-CN" altLang="en-US" b="1" dirty="0">
                <a:solidFill>
                  <a:srgbClr val="3E4150"/>
                </a:solidFill>
                <a:cs typeface="+mn-ea"/>
                <a:sym typeface="+mn-lt"/>
              </a:rPr>
              <a:t>实现键入命令任意位置修改</a:t>
            </a:r>
            <a:r>
              <a:rPr lang="zh-CN" altLang="en-US" dirty="0">
                <a:solidFill>
                  <a:srgbClr val="3E4150"/>
                </a:solidFill>
                <a:cs typeface="+mn-ea"/>
                <a:sym typeface="+mn-lt"/>
              </a:rPr>
              <a:t>类似，监听上下键，也是对</a:t>
            </a:r>
            <a:r>
              <a:rPr lang="en-US" altLang="zh-CN" dirty="0">
                <a:solidFill>
                  <a:srgbClr val="3E4150"/>
                </a:solidFill>
                <a:cs typeface="+mn-ea"/>
                <a:sym typeface="+mn-lt"/>
              </a:rPr>
              <a:t>linux编码</a:t>
            </a:r>
            <a:r>
              <a:rPr lang="zh-CN" altLang="en-US" dirty="0">
                <a:solidFill>
                  <a:srgbClr val="3E4150"/>
                </a:solidFill>
                <a:cs typeface="+mn-ea"/>
                <a:sym typeface="+mn-lt"/>
              </a:rPr>
              <a:t>上下键</a:t>
            </a:r>
            <a:r>
              <a:rPr lang="en-US" altLang="zh-CN" dirty="0">
                <a:solidFill>
                  <a:srgbClr val="3E4150"/>
                </a:solidFill>
                <a:cs typeface="+mn-ea"/>
                <a:sym typeface="+mn-lt"/>
              </a:rPr>
              <a:t>的判断和处理</a:t>
            </a:r>
            <a:endParaRPr lang="en-US" altLang="zh-CN" dirty="0">
              <a:solidFill>
                <a:srgbClr val="3E4150"/>
              </a:solidFill>
              <a:cs typeface="+mn-ea"/>
              <a:sym typeface="+mn-lt"/>
            </a:endParaRPr>
          </a:p>
        </p:txBody>
      </p:sp>
      <p:pic>
        <p:nvPicPr>
          <p:cNvPr id="21" name="图片 20"/>
          <p:cNvPicPr>
            <a:picLocks noChangeAspect="1"/>
          </p:cNvPicPr>
          <p:nvPr/>
        </p:nvPicPr>
        <p:blipFill>
          <a:blip r:embed="rId3"/>
          <a:stretch>
            <a:fillRect/>
          </a:stretch>
        </p:blipFill>
        <p:spPr>
          <a:xfrm>
            <a:off x="308270" y="3146064"/>
            <a:ext cx="3824605" cy="3731425"/>
          </a:xfrm>
          <a:prstGeom prst="rect">
            <a:avLst/>
          </a:prstGeom>
        </p:spPr>
      </p:pic>
      <p:cxnSp>
        <p:nvCxnSpPr>
          <p:cNvPr id="25" name="直接连接符 24"/>
          <p:cNvCxnSpPr/>
          <p:nvPr/>
        </p:nvCxnSpPr>
        <p:spPr>
          <a:xfrm>
            <a:off x="245745" y="2035175"/>
            <a:ext cx="5430520" cy="635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7995920" y="2840355"/>
            <a:ext cx="3693160" cy="1524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8030210" y="3146064"/>
            <a:ext cx="3658870" cy="417165"/>
          </a:xfrm>
          <a:prstGeom prst="rect">
            <a:avLst/>
          </a:prstGeom>
          <a:noFill/>
        </p:spPr>
        <p:txBody>
          <a:bodyPr wrap="square" rtlCol="0">
            <a:spAutoFit/>
          </a:bodyPr>
          <a:lstStyle/>
          <a:p>
            <a:pPr>
              <a:lnSpc>
                <a:spcPct val="130000"/>
              </a:lnSpc>
            </a:pPr>
            <a:r>
              <a:rPr lang="zh-CN" altLang="en-US" dirty="0">
                <a:solidFill>
                  <a:schemeClr val="bg2">
                    <a:lumMod val="50000"/>
                  </a:schemeClr>
                </a:solidFill>
                <a:cs typeface="+mn-ea"/>
                <a:sym typeface="+mn-lt"/>
              </a:rPr>
              <a:t>调用</a:t>
            </a:r>
            <a:r>
              <a:rPr lang="en-US" altLang="zh-CN" dirty="0">
                <a:solidFill>
                  <a:schemeClr val="bg2">
                    <a:lumMod val="50000"/>
                  </a:schemeClr>
                </a:solidFill>
                <a:cs typeface="+mn-ea"/>
                <a:sym typeface="+mn-lt"/>
              </a:rPr>
              <a:t>save_cmd()</a:t>
            </a:r>
            <a:r>
              <a:rPr lang="zh-CN" altLang="en-US" dirty="0">
                <a:solidFill>
                  <a:schemeClr val="bg2">
                    <a:lumMod val="50000"/>
                  </a:schemeClr>
                </a:solidFill>
                <a:cs typeface="+mn-ea"/>
                <a:sym typeface="+mn-lt"/>
              </a:rPr>
              <a:t>指令获取文件内容</a:t>
            </a:r>
            <a:endParaRPr lang="zh-CN" altLang="en-US" dirty="0">
              <a:cs typeface="+mn-ea"/>
              <a:sym typeface="+mn-lt"/>
            </a:endParaRPr>
          </a:p>
        </p:txBody>
      </p:sp>
      <p:sp>
        <p:nvSpPr>
          <p:cNvPr id="30" name="圆角矩形 29"/>
          <p:cNvSpPr/>
          <p:nvPr/>
        </p:nvSpPr>
        <p:spPr>
          <a:xfrm rot="10800000" flipV="1">
            <a:off x="7832725" y="3242945"/>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pic>
        <p:nvPicPr>
          <p:cNvPr id="33" name="图片 32"/>
          <p:cNvPicPr>
            <a:picLocks noChangeAspect="1"/>
          </p:cNvPicPr>
          <p:nvPr/>
        </p:nvPicPr>
        <p:blipFill>
          <a:blip r:embed="rId4"/>
          <a:stretch>
            <a:fillRect/>
          </a:stretch>
        </p:blipFill>
        <p:spPr>
          <a:xfrm>
            <a:off x="7832725" y="3925570"/>
            <a:ext cx="4291330" cy="1887855"/>
          </a:xfrm>
          <a:prstGeom prst="rect">
            <a:avLst/>
          </a:prstGeom>
        </p:spPr>
      </p:pic>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4997" y="0"/>
            <a:ext cx="12186920" cy="6858000"/>
          </a:xfrm>
          <a:prstGeom prst="rect">
            <a:avLst/>
          </a:prstGeom>
        </p:spPr>
      </p:pic>
      <p:grpSp>
        <p:nvGrpSpPr>
          <p:cNvPr id="26" name="组合 25"/>
          <p:cNvGrpSpPr/>
          <p:nvPr/>
        </p:nvGrpSpPr>
        <p:grpSpPr>
          <a:xfrm>
            <a:off x="0" y="188687"/>
            <a:ext cx="188686" cy="592364"/>
            <a:chOff x="11571416" y="3959358"/>
            <a:chExt cx="620584" cy="1723139"/>
          </a:xfrm>
        </p:grpSpPr>
        <p:sp>
          <p:nvSpPr>
            <p:cNvPr id="27" name="矩形 26"/>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28" name="矩形 2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29" name="文本框 28"/>
          <p:cNvSpPr txBox="1"/>
          <p:nvPr/>
        </p:nvSpPr>
        <p:spPr>
          <a:xfrm>
            <a:off x="414673" y="178263"/>
            <a:ext cx="2954655" cy="741998"/>
          </a:xfrm>
          <a:prstGeom prst="rect">
            <a:avLst/>
          </a:prstGeom>
          <a:noFill/>
        </p:spPr>
        <p:txBody>
          <a:bodyPr wrap="none" rtlCol="0">
            <a:spAutoFit/>
          </a:bodyPr>
          <a:lstStyle/>
          <a:p>
            <a:pPr>
              <a:lnSpc>
                <a:spcPct val="130000"/>
              </a:lnSpc>
            </a:pPr>
            <a:r>
              <a:rPr lang="zh-CN" altLang="en-US" sz="3600" b="1" dirty="0">
                <a:solidFill>
                  <a:srgbClr val="3E4150"/>
                </a:solidFill>
                <a:cs typeface="+mn-ea"/>
                <a:sym typeface="+mn-lt"/>
              </a:rPr>
              <a:t>实现相对路径</a:t>
            </a:r>
            <a:endParaRPr lang="zh-CN" altLang="en-US" sz="3600" b="1" dirty="0">
              <a:solidFill>
                <a:srgbClr val="3E4150"/>
              </a:solidFill>
              <a:cs typeface="+mn-ea"/>
              <a:sym typeface="+mn-lt"/>
            </a:endParaRPr>
          </a:p>
        </p:txBody>
      </p:sp>
      <p:sp>
        <p:nvSpPr>
          <p:cNvPr id="6" name="文本框 5"/>
          <p:cNvSpPr txBox="1"/>
          <p:nvPr/>
        </p:nvSpPr>
        <p:spPr>
          <a:xfrm>
            <a:off x="414020" y="1381125"/>
            <a:ext cx="3596557" cy="2853923"/>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相对路径的实现思路是在内核维护一个“当前目录”（绝对路径），并通过系统调用访问和修改。 因此实现了两个系统调用sys_get_cur_path(char *buf)和sys_set_cur_path(char *path)，具体过程代码省略，不是重点。</a:t>
            </a:r>
            <a:endParaRPr lang="zh-CN" altLang="en-US" sz="2000" dirty="0">
              <a:solidFill>
                <a:schemeClr val="bg2">
                  <a:lumMod val="50000"/>
                </a:schemeClr>
              </a:solidFill>
              <a:cs typeface="+mn-ea"/>
              <a:sym typeface="+mn-lt"/>
            </a:endParaRPr>
          </a:p>
        </p:txBody>
      </p:sp>
      <p:sp>
        <p:nvSpPr>
          <p:cNvPr id="18" name="文本框 17"/>
          <p:cNvSpPr txBox="1"/>
          <p:nvPr/>
        </p:nvSpPr>
        <p:spPr>
          <a:xfrm>
            <a:off x="414655" y="841375"/>
            <a:ext cx="3448050" cy="597664"/>
          </a:xfrm>
          <a:prstGeom prst="rect">
            <a:avLst/>
          </a:prstGeom>
          <a:noFill/>
        </p:spPr>
        <p:txBody>
          <a:bodyPr wrap="square" rtlCol="0">
            <a:spAutoFit/>
          </a:bodyPr>
          <a:lstStyle/>
          <a:p>
            <a:pPr>
              <a:lnSpc>
                <a:spcPct val="130000"/>
              </a:lnSpc>
            </a:pPr>
            <a:r>
              <a:rPr sz="2800" noProof="0" dirty="0">
                <a:ln>
                  <a:noFill/>
                </a:ln>
                <a:gradFill>
                  <a:gsLst>
                    <a:gs pos="100000">
                      <a:srgbClr val="003258"/>
                    </a:gs>
                    <a:gs pos="35000">
                      <a:srgbClr val="006682"/>
                    </a:gs>
                  </a:gsLst>
                  <a:path path="circle">
                    <a:fillToRect r="100000" b="100000"/>
                  </a:path>
                </a:gradFill>
                <a:effectLst/>
                <a:uLnTx/>
                <a:uFillTx/>
                <a:cs typeface="+mn-ea"/>
                <a:sym typeface="+mn-lt"/>
              </a:rPr>
              <a:t>访问路径的系统调用</a:t>
            </a:r>
            <a:endParaRPr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9" name="文本框 8"/>
          <p:cNvSpPr txBox="1"/>
          <p:nvPr/>
        </p:nvSpPr>
        <p:spPr>
          <a:xfrm>
            <a:off x="414655" y="4500880"/>
            <a:ext cx="3328670" cy="597664"/>
          </a:xfrm>
          <a:prstGeom prst="rect">
            <a:avLst/>
          </a:prstGeom>
          <a:noFill/>
        </p:spPr>
        <p:txBody>
          <a:bodyPr wrap="square" rtlCol="0">
            <a:spAutoFit/>
          </a:bodyPr>
          <a:lstStyle/>
          <a:p>
            <a:pPr>
              <a:lnSpc>
                <a:spcPct val="130000"/>
              </a:lnSpc>
            </a:pPr>
            <a:r>
              <a:rPr sz="2800" noProof="0" dirty="0">
                <a:ln>
                  <a:noFill/>
                </a:ln>
                <a:gradFill>
                  <a:gsLst>
                    <a:gs pos="100000">
                      <a:srgbClr val="003258"/>
                    </a:gs>
                    <a:gs pos="35000">
                      <a:srgbClr val="006682"/>
                    </a:gs>
                  </a:gsLst>
                  <a:path path="circle">
                    <a:fillToRect r="100000" b="100000"/>
                  </a:path>
                </a:gradFill>
                <a:effectLst/>
                <a:uLnTx/>
                <a:uFillTx/>
                <a:cs typeface="+mn-ea"/>
                <a:sym typeface="+mn-lt"/>
              </a:rPr>
              <a:t>添加库函数</a:t>
            </a:r>
            <a:endParaRPr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0" name="文本框 9"/>
          <p:cNvSpPr txBox="1"/>
          <p:nvPr/>
        </p:nvSpPr>
        <p:spPr>
          <a:xfrm>
            <a:off x="414655" y="5022850"/>
            <a:ext cx="3448685" cy="1253485"/>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实现 `chdir` 和 `getcwd` 封装两个系统调用，实现 `pathcat` 用于拼接路径。</a:t>
            </a:r>
            <a:endParaRPr lang="zh-CN" altLang="en-US" sz="2000" dirty="0">
              <a:solidFill>
                <a:schemeClr val="bg2">
                  <a:lumMod val="50000"/>
                </a:schemeClr>
              </a:solidFill>
              <a:cs typeface="+mn-ea"/>
              <a:sym typeface="+mn-lt"/>
            </a:endParaRPr>
          </a:p>
        </p:txBody>
      </p:sp>
      <p:sp>
        <p:nvSpPr>
          <p:cNvPr id="12" name="文本框 11"/>
          <p:cNvSpPr txBox="1"/>
          <p:nvPr/>
        </p:nvSpPr>
        <p:spPr>
          <a:xfrm>
            <a:off x="8223250" y="205105"/>
            <a:ext cx="3790315" cy="650875"/>
          </a:xfrm>
          <a:prstGeom prst="rect">
            <a:avLst/>
          </a:prstGeom>
          <a:noFill/>
        </p:spPr>
        <p:txBody>
          <a:bodyPr wrap="square" rtlCol="0">
            <a:spAutoFit/>
          </a:bodyPr>
          <a:lstStyle/>
          <a:p>
            <a:pPr>
              <a:lnSpc>
                <a:spcPct val="130000"/>
              </a:lnSpc>
            </a:pPr>
            <a:r>
              <a:rPr lang="zh-CN" sz="2800" noProof="0" dirty="0">
                <a:ln>
                  <a:noFill/>
                </a:ln>
                <a:gradFill>
                  <a:gsLst>
                    <a:gs pos="100000">
                      <a:srgbClr val="003258"/>
                    </a:gs>
                    <a:gs pos="35000">
                      <a:srgbClr val="006682"/>
                    </a:gs>
                  </a:gsLst>
                  <a:path path="circle">
                    <a:fillToRect r="100000" b="100000"/>
                  </a:path>
                </a:gradFill>
                <a:effectLst/>
                <a:uLnTx/>
                <a:uFillTx/>
                <a:cs typeface="+mn-ea"/>
                <a:sym typeface="+mn-lt"/>
              </a:rPr>
              <a:t>创建</a:t>
            </a:r>
            <a:r>
              <a:rPr sz="2800" noProof="0" dirty="0">
                <a:ln>
                  <a:noFill/>
                </a:ln>
                <a:gradFill>
                  <a:gsLst>
                    <a:gs pos="100000">
                      <a:srgbClr val="003258"/>
                    </a:gs>
                    <a:gs pos="35000">
                      <a:srgbClr val="006682"/>
                    </a:gs>
                  </a:gsLst>
                  <a:path path="circle">
                    <a:fillToRect r="100000" b="100000"/>
                  </a:path>
                </a:gradFill>
                <a:effectLst/>
                <a:uLnTx/>
                <a:uFillTx/>
                <a:cs typeface="+mn-ea"/>
                <a:sym typeface="+mn-lt"/>
              </a:rPr>
              <a:t>cd 和 pwd 命令</a:t>
            </a:r>
            <a:endParaRPr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6" name="文本框 15"/>
          <p:cNvSpPr txBox="1"/>
          <p:nvPr/>
        </p:nvSpPr>
        <p:spPr>
          <a:xfrm>
            <a:off x="8181293" y="2158102"/>
            <a:ext cx="2769870" cy="650875"/>
          </a:xfrm>
          <a:prstGeom prst="rect">
            <a:avLst/>
          </a:prstGeom>
          <a:noFill/>
        </p:spPr>
        <p:txBody>
          <a:bodyPr wrap="square" rtlCol="0">
            <a:spAutoFit/>
          </a:bodyPr>
          <a:lstStyle/>
          <a:p>
            <a:pPr>
              <a:lnSpc>
                <a:spcPct val="130000"/>
              </a:lnSpc>
            </a:pPr>
            <a:r>
              <a:rPr lang="zh-CN" sz="2800" noProof="0" dirty="0">
                <a:ln>
                  <a:noFill/>
                </a:ln>
                <a:gradFill>
                  <a:gsLst>
                    <a:gs pos="100000">
                      <a:srgbClr val="003258"/>
                    </a:gs>
                    <a:gs pos="35000">
                      <a:srgbClr val="006682"/>
                    </a:gs>
                  </a:gsLst>
                  <a:path path="circle">
                    <a:fillToRect r="100000" b="100000"/>
                  </a:path>
                </a:gradFill>
                <a:effectLst/>
                <a:uLnTx/>
                <a:uFillTx/>
                <a:cs typeface="+mn-ea"/>
                <a:sym typeface="+mn-lt"/>
              </a:rPr>
              <a:t>拼接</a:t>
            </a:r>
            <a:r>
              <a:rPr sz="2800" noProof="0" dirty="0">
                <a:ln>
                  <a:noFill/>
                </a:ln>
                <a:gradFill>
                  <a:gsLst>
                    <a:gs pos="100000">
                      <a:srgbClr val="003258"/>
                    </a:gs>
                    <a:gs pos="35000">
                      <a:srgbClr val="006682"/>
                    </a:gs>
                  </a:gsLst>
                  <a:path path="circle">
                    <a:fillToRect r="100000" b="100000"/>
                  </a:path>
                </a:gradFill>
                <a:effectLst/>
                <a:uLnTx/>
                <a:uFillTx/>
                <a:cs typeface="+mn-ea"/>
                <a:sym typeface="+mn-lt"/>
              </a:rPr>
              <a:t>相对路径</a:t>
            </a:r>
            <a:endParaRPr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9" name="文本框 18"/>
          <p:cNvSpPr txBox="1"/>
          <p:nvPr/>
        </p:nvSpPr>
        <p:spPr>
          <a:xfrm>
            <a:off x="8230235" y="5060826"/>
            <a:ext cx="3863340" cy="597664"/>
          </a:xfrm>
          <a:prstGeom prst="rect">
            <a:avLst/>
          </a:prstGeom>
          <a:noFill/>
        </p:spPr>
        <p:txBody>
          <a:bodyPr wrap="square" rtlCol="0">
            <a:spAutoFit/>
          </a:bodyPr>
          <a:lstStyle/>
          <a:p>
            <a:pPr>
              <a:lnSpc>
                <a:spcPct val="130000"/>
              </a:lnSpc>
            </a:pPr>
            <a:r>
              <a:rPr sz="2800" noProof="0" dirty="0">
                <a:ln>
                  <a:noFill/>
                </a:ln>
                <a:gradFill>
                  <a:gsLst>
                    <a:gs pos="100000">
                      <a:srgbClr val="003258"/>
                    </a:gs>
                    <a:gs pos="35000">
                      <a:srgbClr val="006682"/>
                    </a:gs>
                  </a:gsLst>
                  <a:path path="circle">
                    <a:fillToRect r="100000" b="100000"/>
                  </a:path>
                </a:gradFill>
                <a:effectLst/>
                <a:uLnTx/>
                <a:uFillTx/>
                <a:cs typeface="+mn-ea"/>
                <a:sym typeface="+mn-lt"/>
              </a:rPr>
              <a:t>原有命令和函数的修改</a:t>
            </a:r>
            <a:endParaRPr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20" name="文本框 19"/>
          <p:cNvSpPr txBox="1"/>
          <p:nvPr/>
        </p:nvSpPr>
        <p:spPr>
          <a:xfrm>
            <a:off x="8322945" y="5665792"/>
            <a:ext cx="3722370" cy="1253485"/>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因为默认路径变成了相对路径，因此在很多命令中默认的路径应从 `/` 改为 `./`。</a:t>
            </a:r>
            <a:endParaRPr lang="zh-CN" altLang="en-US" sz="2000" dirty="0">
              <a:solidFill>
                <a:schemeClr val="bg2">
                  <a:lumMod val="50000"/>
                </a:schemeClr>
              </a:solidFill>
              <a:cs typeface="+mn-ea"/>
              <a:sym typeface="+mn-lt"/>
            </a:endParaRPr>
          </a:p>
        </p:txBody>
      </p:sp>
      <p:sp>
        <p:nvSpPr>
          <p:cNvPr id="21" name="文本框 20"/>
          <p:cNvSpPr txBox="1"/>
          <p:nvPr/>
        </p:nvSpPr>
        <p:spPr>
          <a:xfrm>
            <a:off x="8225790" y="2724679"/>
            <a:ext cx="3966210" cy="2453813"/>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除了 `/` 开头的绝对路径以外，默认打开相对路径，用 `getcwd` 获取当前绝对路径， 在 open 函数内对相对路径进行拼接。这样做就不需要修改文件系统的内部逻辑了。</a:t>
            </a:r>
            <a:endParaRPr lang="zh-CN" altLang="en-US" sz="2000" dirty="0">
              <a:solidFill>
                <a:schemeClr val="bg2">
                  <a:lumMod val="50000"/>
                </a:schemeClr>
              </a:solidFill>
              <a:cs typeface="+mn-ea"/>
              <a:sym typeface="+mn-lt"/>
            </a:endParaRPr>
          </a:p>
        </p:txBody>
      </p:sp>
      <p:sp>
        <p:nvSpPr>
          <p:cNvPr id="22" name="文本框 21"/>
          <p:cNvSpPr txBox="1"/>
          <p:nvPr/>
        </p:nvSpPr>
        <p:spPr>
          <a:xfrm>
            <a:off x="8230235" y="832170"/>
            <a:ext cx="3815080" cy="1253485"/>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cd 命令作为内部命令，在检测到 cd 命令时直接执行并退出。</a:t>
            </a:r>
            <a:endParaRPr lang="zh-CN" altLang="en-US" sz="2000" dirty="0">
              <a:solidFill>
                <a:schemeClr val="bg2">
                  <a:lumMod val="50000"/>
                </a:schemeClr>
              </a:solidFill>
              <a:cs typeface="+mn-ea"/>
              <a:sym typeface="+mn-lt"/>
            </a:endParaRPr>
          </a:p>
          <a:p>
            <a:pPr>
              <a:lnSpc>
                <a:spcPct val="130000"/>
              </a:lnSpc>
            </a:pPr>
            <a:r>
              <a:rPr lang="zh-CN" altLang="en-US" sz="2000" dirty="0">
                <a:solidFill>
                  <a:schemeClr val="bg2">
                    <a:lumMod val="50000"/>
                  </a:schemeClr>
                </a:solidFill>
                <a:cs typeface="+mn-ea"/>
                <a:sym typeface="+mn-lt"/>
              </a:rPr>
              <a:t>pwd 命令直接获取当前路径即可。</a:t>
            </a:r>
            <a:endParaRPr lang="zh-CN" altLang="en-US" sz="2000" dirty="0">
              <a:solidFill>
                <a:schemeClr val="bg2">
                  <a:lumMod val="50000"/>
                </a:schemeClr>
              </a:solidFill>
              <a:cs typeface="+mn-ea"/>
              <a:sym typeface="+mn-lt"/>
            </a:endParaRPr>
          </a:p>
        </p:txBody>
      </p:sp>
      <p:pic>
        <p:nvPicPr>
          <p:cNvPr id="23" name="图片 22"/>
          <p:cNvPicPr>
            <a:picLocks noChangeAspect="1"/>
          </p:cNvPicPr>
          <p:nvPr/>
        </p:nvPicPr>
        <p:blipFill>
          <a:blip r:embed="rId2"/>
          <a:stretch>
            <a:fillRect/>
          </a:stretch>
        </p:blipFill>
        <p:spPr>
          <a:xfrm>
            <a:off x="4010660" y="178435"/>
            <a:ext cx="3903980" cy="4552315"/>
          </a:xfrm>
          <a:prstGeom prst="rect">
            <a:avLst/>
          </a:prstGeom>
        </p:spPr>
      </p:pic>
      <p:pic>
        <p:nvPicPr>
          <p:cNvPr id="24" name="图片 23"/>
          <p:cNvPicPr>
            <a:picLocks noChangeAspect="1"/>
          </p:cNvPicPr>
          <p:nvPr/>
        </p:nvPicPr>
        <p:blipFill>
          <a:blip r:embed="rId3"/>
          <a:stretch>
            <a:fillRect/>
          </a:stretch>
        </p:blipFill>
        <p:spPr>
          <a:xfrm>
            <a:off x="4010660" y="5022850"/>
            <a:ext cx="3917315" cy="1348105"/>
          </a:xfrm>
          <a:prstGeom prst="rect">
            <a:avLst/>
          </a:prstGeom>
        </p:spPr>
      </p:pic>
      <p:sp>
        <p:nvSpPr>
          <p:cNvPr id="30" name="圆角矩形 29"/>
          <p:cNvSpPr/>
          <p:nvPr/>
        </p:nvSpPr>
        <p:spPr>
          <a:xfrm rot="10800000" flipV="1">
            <a:off x="251460" y="1470025"/>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25" name="圆角矩形 24"/>
          <p:cNvSpPr/>
          <p:nvPr/>
        </p:nvSpPr>
        <p:spPr>
          <a:xfrm rot="10800000" flipV="1">
            <a:off x="250825" y="5137150"/>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31" name="圆角矩形 30"/>
          <p:cNvSpPr/>
          <p:nvPr/>
        </p:nvSpPr>
        <p:spPr>
          <a:xfrm rot="10800000" flipV="1">
            <a:off x="8018145" y="896620"/>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32" name="圆角矩形 31"/>
          <p:cNvSpPr/>
          <p:nvPr/>
        </p:nvSpPr>
        <p:spPr>
          <a:xfrm rot="10800000" flipV="1">
            <a:off x="8018086" y="2937913"/>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33" name="圆角矩形 32"/>
          <p:cNvSpPr/>
          <p:nvPr/>
        </p:nvSpPr>
        <p:spPr>
          <a:xfrm rot="10800000" flipV="1">
            <a:off x="8060055" y="5849620"/>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4997" y="0"/>
            <a:ext cx="12186920" cy="6858000"/>
          </a:xfrm>
          <a:prstGeom prst="rect">
            <a:avLst/>
          </a:prstGeom>
        </p:spPr>
      </p:pic>
      <p:grpSp>
        <p:nvGrpSpPr>
          <p:cNvPr id="26" name="组合 25"/>
          <p:cNvGrpSpPr/>
          <p:nvPr/>
        </p:nvGrpSpPr>
        <p:grpSpPr>
          <a:xfrm>
            <a:off x="0" y="188687"/>
            <a:ext cx="188686" cy="592364"/>
            <a:chOff x="11571416" y="3959358"/>
            <a:chExt cx="620584" cy="1723139"/>
          </a:xfrm>
        </p:grpSpPr>
        <p:sp>
          <p:nvSpPr>
            <p:cNvPr id="27" name="矩形 26"/>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28" name="矩形 2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29" name="文本框 28"/>
          <p:cNvSpPr txBox="1"/>
          <p:nvPr/>
        </p:nvSpPr>
        <p:spPr>
          <a:xfrm>
            <a:off x="414673" y="178263"/>
            <a:ext cx="2954655" cy="741998"/>
          </a:xfrm>
          <a:prstGeom prst="rect">
            <a:avLst/>
          </a:prstGeom>
          <a:noFill/>
        </p:spPr>
        <p:txBody>
          <a:bodyPr wrap="none" rtlCol="0">
            <a:spAutoFit/>
          </a:bodyPr>
          <a:lstStyle/>
          <a:p>
            <a:pPr>
              <a:lnSpc>
                <a:spcPct val="130000"/>
              </a:lnSpc>
            </a:pPr>
            <a:r>
              <a:rPr lang="zh-CN" altLang="en-US" sz="3600" b="1" dirty="0">
                <a:solidFill>
                  <a:srgbClr val="3E4150"/>
                </a:solidFill>
                <a:cs typeface="+mn-ea"/>
                <a:sym typeface="+mn-lt"/>
              </a:rPr>
              <a:t>额外功能设计</a:t>
            </a:r>
            <a:endParaRPr lang="zh-CN" altLang="en-US" sz="3600" b="1" dirty="0">
              <a:solidFill>
                <a:srgbClr val="3E4150"/>
              </a:solidFill>
              <a:cs typeface="+mn-ea"/>
              <a:sym typeface="+mn-lt"/>
            </a:endParaRPr>
          </a:p>
        </p:txBody>
      </p:sp>
      <p:sp>
        <p:nvSpPr>
          <p:cNvPr id="4" name="文本框 3"/>
          <p:cNvSpPr txBox="1"/>
          <p:nvPr/>
        </p:nvSpPr>
        <p:spPr>
          <a:xfrm>
            <a:off x="414655" y="976630"/>
            <a:ext cx="3883025"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彩色输出</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5" name="文本框 4"/>
          <p:cNvSpPr txBox="1"/>
          <p:nvPr/>
        </p:nvSpPr>
        <p:spPr>
          <a:xfrm>
            <a:off x="6082030" y="2548634"/>
            <a:ext cx="346075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清空操作（</a:t>
            </a:r>
            <a:r>
              <a:rPr lang="en-US" altLang="zh-CN" sz="2800" noProof="0" dirty="0">
                <a:ln>
                  <a:noFill/>
                </a:ln>
                <a:gradFill>
                  <a:gsLst>
                    <a:gs pos="100000">
                      <a:srgbClr val="003258"/>
                    </a:gs>
                    <a:gs pos="35000">
                      <a:srgbClr val="006682"/>
                    </a:gs>
                  </a:gsLst>
                  <a:path path="circle">
                    <a:fillToRect r="100000" b="100000"/>
                  </a:path>
                </a:gradFill>
                <a:effectLst/>
                <a:uLnTx/>
                <a:uFillTx/>
                <a:cs typeface="+mn-ea"/>
                <a:sym typeface="+mn-lt"/>
              </a:rPr>
              <a:t>clear</a:t>
            </a: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6" name="文本框 5"/>
          <p:cNvSpPr txBox="1"/>
          <p:nvPr/>
        </p:nvSpPr>
        <p:spPr>
          <a:xfrm>
            <a:off x="281940" y="4488815"/>
            <a:ext cx="4290695" cy="670560"/>
          </a:xfrm>
          <a:prstGeom prst="rect">
            <a:avLst/>
          </a:prstGeom>
          <a:noFill/>
        </p:spPr>
        <p:txBody>
          <a:bodyPr wrap="square" rtlCol="0">
            <a:noAutofit/>
          </a:bodyPr>
          <a:lstStyle/>
          <a:p>
            <a:pPr>
              <a:lnSpc>
                <a:spcPct val="130000"/>
              </a:lnSpc>
            </a:pPr>
            <a:r>
              <a:rPr lang="zh-CN" altLang="en-US" sz="2000" dirty="0">
                <a:solidFill>
                  <a:schemeClr val="tx1"/>
                </a:solidFill>
                <a:cs typeface="+mn-ea"/>
                <a:sym typeface="+mn-lt"/>
              </a:rPr>
              <a:t>这里我们只需要按照对应的颜色调用相应的printf即可，例如：</a:t>
            </a:r>
            <a:endParaRPr lang="zh-CN" altLang="en-US" sz="2000" dirty="0">
              <a:solidFill>
                <a:schemeClr val="tx1"/>
              </a:solidFill>
              <a:cs typeface="+mn-ea"/>
              <a:sym typeface="+mn-lt"/>
            </a:endParaRPr>
          </a:p>
          <a:p>
            <a:pPr>
              <a:lnSpc>
                <a:spcPct val="130000"/>
              </a:lnSpc>
            </a:pPr>
            <a:endParaRPr lang="zh-CN" altLang="en-US" sz="2000" dirty="0">
              <a:solidFill>
                <a:schemeClr val="tx1"/>
              </a:solidFill>
              <a:cs typeface="+mn-ea"/>
              <a:sym typeface="+mn-lt"/>
            </a:endParaRPr>
          </a:p>
        </p:txBody>
      </p:sp>
      <p:sp>
        <p:nvSpPr>
          <p:cNvPr id="7" name="文本框 6"/>
          <p:cNvSpPr txBox="1"/>
          <p:nvPr/>
        </p:nvSpPr>
        <p:spPr>
          <a:xfrm>
            <a:off x="6096000" y="3288453"/>
            <a:ext cx="5920740" cy="3025140"/>
          </a:xfrm>
          <a:prstGeom prst="rect">
            <a:avLst/>
          </a:prstGeom>
          <a:noFill/>
        </p:spPr>
        <p:txBody>
          <a:bodyPr wrap="square" rtlCol="0">
            <a:noAutofit/>
          </a:bodyPr>
          <a:lstStyle/>
          <a:p>
            <a:pPr algn="l">
              <a:lnSpc>
                <a:spcPct val="130000"/>
              </a:lnSpc>
              <a:buClrTx/>
              <a:buSzTx/>
              <a:buFontTx/>
            </a:pPr>
            <a:r>
              <a:rPr lang="zh-CN" altLang="en-US" sz="2000" dirty="0">
                <a:solidFill>
                  <a:schemeClr val="bg2">
                    <a:lumMod val="50000"/>
                  </a:schemeClr>
                </a:solidFill>
                <a:cs typeface="+mn-ea"/>
                <a:sym typeface="+mn-lt"/>
              </a:rPr>
              <a:t>增加清空操作可以让你的</a:t>
            </a:r>
            <a:r>
              <a:rPr lang="zh-CN" altLang="en-US" sz="2000" b="1" dirty="0">
                <a:solidFill>
                  <a:schemeClr val="bg2">
                    <a:lumMod val="50000"/>
                  </a:schemeClr>
                </a:solidFill>
                <a:cs typeface="+mn-ea"/>
                <a:sym typeface="+mn-lt"/>
              </a:rPr>
              <a:t>shell更加便捷和赏心悦目</a:t>
            </a:r>
            <a:r>
              <a:rPr lang="zh-CN" altLang="en-US" sz="2000" dirty="0">
                <a:solidFill>
                  <a:schemeClr val="bg2">
                    <a:lumMod val="50000"/>
                  </a:schemeClr>
                </a:solidFill>
                <a:cs typeface="+mn-ea"/>
                <a:sym typeface="+mn-lt"/>
              </a:rPr>
              <a:t>，而且添加非常简单，可以直接作为一个内部命令添加，具体即在之前添加cd指令的地方进行判断是否为clear，再进行简单操作即可。</a:t>
            </a:r>
            <a:endParaRPr lang="zh-CN" altLang="en-US" sz="2000" dirty="0">
              <a:solidFill>
                <a:schemeClr val="bg2">
                  <a:lumMod val="50000"/>
                </a:schemeClr>
              </a:solidFill>
              <a:cs typeface="+mn-ea"/>
              <a:sym typeface="+mn-lt"/>
            </a:endParaRPr>
          </a:p>
          <a:p>
            <a:pPr algn="l">
              <a:lnSpc>
                <a:spcPct val="130000"/>
              </a:lnSpc>
              <a:buClrTx/>
              <a:buSzTx/>
              <a:buFontTx/>
            </a:pPr>
            <a:r>
              <a:rPr lang="zh-CN" altLang="en-US" sz="2000" dirty="0">
                <a:solidFill>
                  <a:schemeClr val="bg2">
                    <a:lumMod val="50000"/>
                  </a:schemeClr>
                </a:solidFill>
                <a:cs typeface="+mn-ea"/>
                <a:sym typeface="+mn-lt"/>
              </a:rPr>
              <a:t>这里使用了</a:t>
            </a:r>
            <a:r>
              <a:rPr lang="zh-CN" altLang="en-US" sz="2000" b="1" dirty="0">
                <a:solidFill>
                  <a:schemeClr val="bg2">
                    <a:lumMod val="50000"/>
                  </a:schemeClr>
                </a:solidFill>
                <a:cs typeface="+mn-ea"/>
                <a:sym typeface="+mn-lt"/>
              </a:rPr>
              <a:t>两个</a:t>
            </a:r>
            <a:r>
              <a:rPr lang="en-US" altLang="zh-CN" sz="2000" b="1" dirty="0">
                <a:solidFill>
                  <a:schemeClr val="bg2">
                    <a:lumMod val="50000"/>
                  </a:schemeClr>
                </a:solidFill>
                <a:cs typeface="+mn-ea"/>
                <a:sym typeface="+mn-lt"/>
              </a:rPr>
              <a:t>linux</a:t>
            </a:r>
            <a:r>
              <a:rPr lang="zh-CN" altLang="en-US" sz="2000" b="1" dirty="0">
                <a:solidFill>
                  <a:schemeClr val="bg2">
                    <a:lumMod val="50000"/>
                  </a:schemeClr>
                </a:solidFill>
                <a:cs typeface="+mn-ea"/>
                <a:sym typeface="+mn-lt"/>
              </a:rPr>
              <a:t>内部编码</a:t>
            </a:r>
            <a:r>
              <a:rPr lang="zh-CN" altLang="en-US" sz="2000" dirty="0">
                <a:solidFill>
                  <a:schemeClr val="bg2">
                    <a:lumMod val="50000"/>
                  </a:schemeClr>
                </a:solidFill>
                <a:cs typeface="+mn-ea"/>
                <a:sym typeface="+mn-lt"/>
              </a:rPr>
              <a:t>：</a:t>
            </a:r>
            <a:endParaRPr lang="zh-CN" altLang="en-US" sz="2000" dirty="0">
              <a:solidFill>
                <a:schemeClr val="bg2">
                  <a:lumMod val="50000"/>
                </a:schemeClr>
              </a:solidFill>
              <a:cs typeface="+mn-ea"/>
              <a:sym typeface="+mn-lt"/>
            </a:endParaRPr>
          </a:p>
          <a:p>
            <a:pPr algn="l">
              <a:lnSpc>
                <a:spcPct val="130000"/>
              </a:lnSpc>
              <a:buClrTx/>
              <a:buSzTx/>
              <a:buFontTx/>
            </a:pPr>
            <a:r>
              <a:rPr lang="zh-CN" altLang="en-US" sz="2000" dirty="0">
                <a:solidFill>
                  <a:schemeClr val="bg2">
                    <a:lumMod val="50000"/>
                  </a:schemeClr>
                </a:solidFill>
                <a:cs typeface="+mn-ea"/>
                <a:sym typeface="+mn-lt"/>
              </a:rPr>
              <a:t>"\033[2J"：清屏</a:t>
            </a:r>
            <a:endParaRPr lang="zh-CN" altLang="en-US" sz="2000" dirty="0">
              <a:solidFill>
                <a:schemeClr val="bg2">
                  <a:lumMod val="50000"/>
                </a:schemeClr>
              </a:solidFill>
              <a:cs typeface="+mn-ea"/>
              <a:sym typeface="+mn-lt"/>
            </a:endParaRPr>
          </a:p>
          <a:p>
            <a:pPr algn="l">
              <a:lnSpc>
                <a:spcPct val="130000"/>
              </a:lnSpc>
              <a:buClrTx/>
              <a:buSzTx/>
              <a:buFontTx/>
            </a:pPr>
            <a:r>
              <a:rPr lang="zh-CN" altLang="en-US" sz="2000" dirty="0">
                <a:solidFill>
                  <a:schemeClr val="bg2">
                    <a:lumMod val="50000"/>
                  </a:schemeClr>
                </a:solidFill>
                <a:cs typeface="+mn-ea"/>
                <a:sym typeface="+mn-lt"/>
              </a:rPr>
              <a:t>"\033[1;1H"：控制光标回到第一行第一列</a:t>
            </a:r>
            <a:endParaRPr lang="zh-CN" altLang="en-US" sz="2000" dirty="0">
              <a:solidFill>
                <a:schemeClr val="bg2">
                  <a:lumMod val="50000"/>
                </a:schemeClr>
              </a:solidFill>
              <a:cs typeface="+mn-ea"/>
              <a:sym typeface="+mn-lt"/>
            </a:endParaRPr>
          </a:p>
          <a:p>
            <a:pPr algn="l">
              <a:lnSpc>
                <a:spcPct val="130000"/>
              </a:lnSpc>
              <a:buClrTx/>
              <a:buSzTx/>
              <a:buFontTx/>
            </a:pPr>
            <a:r>
              <a:rPr lang="zh-CN" altLang="en-US" sz="2000" dirty="0">
                <a:solidFill>
                  <a:schemeClr val="bg2">
                    <a:lumMod val="50000"/>
                  </a:schemeClr>
                </a:solidFill>
                <a:cs typeface="+mn-ea"/>
                <a:sym typeface="+mn-lt"/>
              </a:rPr>
              <a:t>这两个指令合作就可以达到</a:t>
            </a:r>
            <a:r>
              <a:rPr lang="zh-CN" altLang="en-US" sz="2000" b="1" dirty="0">
                <a:solidFill>
                  <a:schemeClr val="bg2">
                    <a:lumMod val="50000"/>
                  </a:schemeClr>
                </a:solidFill>
                <a:cs typeface="+mn-ea"/>
                <a:sym typeface="+mn-lt"/>
              </a:rPr>
              <a:t>清屏</a:t>
            </a:r>
            <a:r>
              <a:rPr lang="zh-CN" altLang="en-US" sz="2000" dirty="0">
                <a:solidFill>
                  <a:schemeClr val="bg2">
                    <a:lumMod val="50000"/>
                  </a:schemeClr>
                </a:solidFill>
                <a:cs typeface="+mn-ea"/>
                <a:sym typeface="+mn-lt"/>
              </a:rPr>
              <a:t>的目的。</a:t>
            </a:r>
            <a:endParaRPr lang="zh-CN" altLang="en-US" sz="2000" dirty="0">
              <a:solidFill>
                <a:schemeClr val="bg2">
                  <a:lumMod val="50000"/>
                </a:schemeClr>
              </a:solidFill>
              <a:cs typeface="+mn-ea"/>
              <a:sym typeface="+mn-lt"/>
            </a:endParaRPr>
          </a:p>
        </p:txBody>
      </p:sp>
      <p:pic>
        <p:nvPicPr>
          <p:cNvPr id="10" name="图片 9"/>
          <p:cNvPicPr>
            <a:picLocks noChangeAspect="1"/>
          </p:cNvPicPr>
          <p:nvPr/>
        </p:nvPicPr>
        <p:blipFill>
          <a:blip r:embed="rId2"/>
          <a:stretch>
            <a:fillRect/>
          </a:stretch>
        </p:blipFill>
        <p:spPr>
          <a:xfrm>
            <a:off x="414655" y="5425440"/>
            <a:ext cx="3835400" cy="506095"/>
          </a:xfrm>
          <a:prstGeom prst="rect">
            <a:avLst/>
          </a:prstGeom>
        </p:spPr>
      </p:pic>
      <p:sp>
        <p:nvSpPr>
          <p:cNvPr id="11" name="文本框 10"/>
          <p:cNvSpPr txBox="1"/>
          <p:nvPr/>
        </p:nvSpPr>
        <p:spPr>
          <a:xfrm>
            <a:off x="281940" y="5872480"/>
            <a:ext cx="4290695" cy="777264"/>
          </a:xfrm>
          <a:prstGeom prst="rect">
            <a:avLst/>
          </a:prstGeom>
          <a:noFill/>
        </p:spPr>
        <p:txBody>
          <a:bodyPr wrap="square" rtlCol="0">
            <a:spAutoFit/>
          </a:bodyPr>
          <a:lstStyle/>
          <a:p>
            <a:pPr>
              <a:lnSpc>
                <a:spcPct val="130000"/>
              </a:lnSpc>
            </a:pPr>
            <a:r>
              <a:rPr lang="zh-CN" altLang="en-US">
                <a:cs typeface="+mn-ea"/>
                <a:sym typeface="+mn-lt"/>
              </a:rPr>
              <a:t>这里就可以直接修改35为其他颜色对应编号以完成彩色输出。</a:t>
            </a:r>
            <a:endParaRPr lang="zh-CN" altLang="en-US">
              <a:cs typeface="+mn-ea"/>
              <a:sym typeface="+mn-lt"/>
            </a:endParaRPr>
          </a:p>
        </p:txBody>
      </p:sp>
      <p:pic>
        <p:nvPicPr>
          <p:cNvPr id="13" name="图片 12"/>
          <p:cNvPicPr>
            <a:picLocks noChangeAspect="1"/>
          </p:cNvPicPr>
          <p:nvPr/>
        </p:nvPicPr>
        <p:blipFill>
          <a:blip r:embed="rId3"/>
          <a:stretch>
            <a:fillRect/>
          </a:stretch>
        </p:blipFill>
        <p:spPr>
          <a:xfrm>
            <a:off x="266700" y="1574165"/>
            <a:ext cx="4030980" cy="2957830"/>
          </a:xfrm>
          <a:prstGeom prst="rect">
            <a:avLst/>
          </a:prstGeom>
        </p:spPr>
      </p:pic>
      <p:sp>
        <p:nvSpPr>
          <p:cNvPr id="25" name="圆角矩形 24"/>
          <p:cNvSpPr/>
          <p:nvPr/>
        </p:nvSpPr>
        <p:spPr>
          <a:xfrm rot="10800000" flipV="1">
            <a:off x="5812155" y="3355128"/>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pic>
        <p:nvPicPr>
          <p:cNvPr id="14" name="图片 13"/>
          <p:cNvPicPr>
            <a:picLocks noChangeAspect="1"/>
          </p:cNvPicPr>
          <p:nvPr/>
        </p:nvPicPr>
        <p:blipFill>
          <a:blip r:embed="rId4"/>
          <a:stretch>
            <a:fillRect/>
          </a:stretch>
        </p:blipFill>
        <p:spPr>
          <a:xfrm>
            <a:off x="6082030" y="442977"/>
            <a:ext cx="5174615" cy="1816100"/>
          </a:xfrm>
          <a:prstGeom prst="rect">
            <a:avLst/>
          </a:prstGeom>
        </p:spPr>
      </p:pic>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83" y="-52070"/>
            <a:ext cx="12186920" cy="6858000"/>
          </a:xfrm>
          <a:prstGeom prst="rect">
            <a:avLst/>
          </a:prstGeom>
        </p:spPr>
      </p:pic>
      <p:grpSp>
        <p:nvGrpSpPr>
          <p:cNvPr id="5" name="组合 4"/>
          <p:cNvGrpSpPr/>
          <p:nvPr/>
        </p:nvGrpSpPr>
        <p:grpSpPr>
          <a:xfrm>
            <a:off x="0" y="188687"/>
            <a:ext cx="188686" cy="592364"/>
            <a:chOff x="11571416" y="3959358"/>
            <a:chExt cx="620584" cy="1723139"/>
          </a:xfrm>
        </p:grpSpPr>
        <p:sp>
          <p:nvSpPr>
            <p:cNvPr id="6" name="矩形 5"/>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8" name="矩形 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9" name="文本框 8"/>
          <p:cNvSpPr txBox="1"/>
          <p:nvPr/>
        </p:nvSpPr>
        <p:spPr>
          <a:xfrm>
            <a:off x="414655" y="178435"/>
            <a:ext cx="6924675" cy="741998"/>
          </a:xfrm>
          <a:prstGeom prst="rect">
            <a:avLst/>
          </a:prstGeom>
          <a:noFill/>
        </p:spPr>
        <p:txBody>
          <a:bodyPr wrap="square" rtlCol="0">
            <a:spAutoFit/>
          </a:bodyPr>
          <a:lstStyle/>
          <a:p>
            <a:pPr>
              <a:lnSpc>
                <a:spcPct val="130000"/>
              </a:lnSpc>
            </a:pPr>
            <a:r>
              <a:rPr lang="zh-CN" sz="3600" kern="100" dirty="0">
                <a:solidFill>
                  <a:srgbClr val="202A36"/>
                </a:solidFill>
                <a:cs typeface="+mn-ea"/>
                <a:sym typeface="+mn-lt"/>
              </a:rPr>
              <a:t>测试效果展示</a:t>
            </a:r>
            <a:endParaRPr lang="zh-CN" altLang="en-US" sz="3600" b="1" dirty="0">
              <a:solidFill>
                <a:srgbClr val="3E4150"/>
              </a:solidFill>
              <a:cs typeface="+mn-ea"/>
              <a:sym typeface="+mn-lt"/>
            </a:endParaRPr>
          </a:p>
        </p:txBody>
      </p:sp>
      <p:sp>
        <p:nvSpPr>
          <p:cNvPr id="18" name="文本框 17"/>
          <p:cNvSpPr txBox="1"/>
          <p:nvPr/>
        </p:nvSpPr>
        <p:spPr>
          <a:xfrm>
            <a:off x="623570" y="783590"/>
            <a:ext cx="197485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一行多命令</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pic>
        <p:nvPicPr>
          <p:cNvPr id="3" name="图片 2" descr="lab6-challenge-1"/>
          <p:cNvPicPr>
            <a:picLocks noChangeAspect="1"/>
          </p:cNvPicPr>
          <p:nvPr/>
        </p:nvPicPr>
        <p:blipFill>
          <a:blip r:embed="rId2"/>
          <a:stretch>
            <a:fillRect/>
          </a:stretch>
        </p:blipFill>
        <p:spPr>
          <a:xfrm>
            <a:off x="188595" y="1381125"/>
            <a:ext cx="2515870" cy="5309235"/>
          </a:xfrm>
          <a:prstGeom prst="rect">
            <a:avLst/>
          </a:prstGeom>
        </p:spPr>
      </p:pic>
      <p:pic>
        <p:nvPicPr>
          <p:cNvPr id="4" name="图片 3" descr="lab6-challenge-2"/>
          <p:cNvPicPr>
            <a:picLocks noChangeAspect="1"/>
          </p:cNvPicPr>
          <p:nvPr/>
        </p:nvPicPr>
        <p:blipFill>
          <a:blip r:embed="rId3"/>
          <a:stretch>
            <a:fillRect/>
          </a:stretch>
        </p:blipFill>
        <p:spPr>
          <a:xfrm>
            <a:off x="2704465" y="1381125"/>
            <a:ext cx="2730500" cy="5308600"/>
          </a:xfrm>
          <a:prstGeom prst="rect">
            <a:avLst/>
          </a:prstGeom>
        </p:spPr>
      </p:pic>
      <p:pic>
        <p:nvPicPr>
          <p:cNvPr id="7" name="图片 6" descr="lab6-challenge-3"/>
          <p:cNvPicPr>
            <a:picLocks noChangeAspect="1"/>
          </p:cNvPicPr>
          <p:nvPr/>
        </p:nvPicPr>
        <p:blipFill>
          <a:blip r:embed="rId4"/>
          <a:stretch>
            <a:fillRect/>
          </a:stretch>
        </p:blipFill>
        <p:spPr>
          <a:xfrm>
            <a:off x="5434965" y="1381125"/>
            <a:ext cx="2342515" cy="5309235"/>
          </a:xfrm>
          <a:prstGeom prst="rect">
            <a:avLst/>
          </a:prstGeom>
        </p:spPr>
      </p:pic>
      <p:grpSp>
        <p:nvGrpSpPr>
          <p:cNvPr id="11" name="组合 10"/>
          <p:cNvGrpSpPr/>
          <p:nvPr/>
        </p:nvGrpSpPr>
        <p:grpSpPr>
          <a:xfrm>
            <a:off x="3426460" y="0"/>
            <a:ext cx="5056505" cy="1253490"/>
            <a:chOff x="12624" y="8636"/>
            <a:chExt cx="7963" cy="1974"/>
          </a:xfrm>
        </p:grpSpPr>
        <p:sp>
          <p:nvSpPr>
            <p:cNvPr id="10" name="文本框 9"/>
            <p:cNvSpPr txBox="1"/>
            <p:nvPr/>
          </p:nvSpPr>
          <p:spPr>
            <a:xfrm>
              <a:off x="12881" y="8636"/>
              <a:ext cx="7706" cy="1974"/>
            </a:xfrm>
            <a:prstGeom prst="rect">
              <a:avLst/>
            </a:prstGeom>
            <a:noFill/>
          </p:spPr>
          <p:txBody>
            <a:bodyPr wrap="square" rtlCol="0">
              <a:spAutoFit/>
            </a:bodyPr>
            <a:lstStyle/>
            <a:p>
              <a:pPr algn="l">
                <a:lnSpc>
                  <a:spcPct val="130000"/>
                </a:lnSpc>
                <a:buClrTx/>
                <a:buSzTx/>
                <a:buFontTx/>
              </a:pPr>
              <a:r>
                <a:rPr lang="zh-CN" altLang="en-US" sz="2000" dirty="0">
                  <a:solidFill>
                    <a:schemeClr val="bg2">
                      <a:lumMod val="50000"/>
                    </a:schemeClr>
                  </a:solidFill>
                  <a:cs typeface="+mn-ea"/>
                  <a:sym typeface="+mn-lt"/>
                </a:rPr>
                <a:t>从现象中可以看出，`;` 分隔符实现了一行多命令的功能，在 `;` 左侧和右侧没有指令以及一行多个 `;` 的情况下都能正常运行。</a:t>
              </a:r>
              <a:endParaRPr lang="zh-CN" altLang="en-US" sz="2000" dirty="0">
                <a:solidFill>
                  <a:schemeClr val="bg2">
                    <a:lumMod val="50000"/>
                  </a:schemeClr>
                </a:solidFill>
                <a:cs typeface="+mn-ea"/>
                <a:sym typeface="+mn-lt"/>
              </a:endParaRPr>
            </a:p>
          </p:txBody>
        </p:sp>
        <p:sp>
          <p:nvSpPr>
            <p:cNvPr id="30" name="圆角矩形 29"/>
            <p:cNvSpPr/>
            <p:nvPr/>
          </p:nvSpPr>
          <p:spPr>
            <a:xfrm rot="10800000" flipV="1">
              <a:off x="12624" y="8840"/>
              <a:ext cx="257"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grpSp>
      <p:pic>
        <p:nvPicPr>
          <p:cNvPr id="12" name="图片 11" descr="lab6-challenge-4"/>
          <p:cNvPicPr>
            <a:picLocks noChangeAspect="1"/>
          </p:cNvPicPr>
          <p:nvPr/>
        </p:nvPicPr>
        <p:blipFill>
          <a:blip r:embed="rId5"/>
          <a:stretch>
            <a:fillRect/>
          </a:stretch>
        </p:blipFill>
        <p:spPr>
          <a:xfrm>
            <a:off x="8485505" y="52070"/>
            <a:ext cx="3172460" cy="5682615"/>
          </a:xfrm>
          <a:prstGeom prst="rect">
            <a:avLst/>
          </a:prstGeom>
        </p:spPr>
      </p:pic>
      <p:sp>
        <p:nvSpPr>
          <p:cNvPr id="19" name="文本框 18"/>
          <p:cNvSpPr txBox="1"/>
          <p:nvPr/>
        </p:nvSpPr>
        <p:spPr>
          <a:xfrm>
            <a:off x="8376920" y="6004560"/>
            <a:ext cx="322834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实现后台任务</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0" y="-1535"/>
            <a:ext cx="12186920" cy="6858000"/>
          </a:xfrm>
          <a:prstGeom prst="rect">
            <a:avLst/>
          </a:prstGeom>
        </p:spPr>
      </p:pic>
      <p:grpSp>
        <p:nvGrpSpPr>
          <p:cNvPr id="5" name="组合 4"/>
          <p:cNvGrpSpPr/>
          <p:nvPr/>
        </p:nvGrpSpPr>
        <p:grpSpPr>
          <a:xfrm>
            <a:off x="0" y="188687"/>
            <a:ext cx="188686" cy="592364"/>
            <a:chOff x="11571416" y="3959358"/>
            <a:chExt cx="620584" cy="1723139"/>
          </a:xfrm>
        </p:grpSpPr>
        <p:sp>
          <p:nvSpPr>
            <p:cNvPr id="6" name="矩形 5"/>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8" name="矩形 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9" name="文本框 8"/>
          <p:cNvSpPr txBox="1"/>
          <p:nvPr/>
        </p:nvSpPr>
        <p:spPr>
          <a:xfrm>
            <a:off x="414655" y="178435"/>
            <a:ext cx="6924675" cy="741998"/>
          </a:xfrm>
          <a:prstGeom prst="rect">
            <a:avLst/>
          </a:prstGeom>
          <a:noFill/>
        </p:spPr>
        <p:txBody>
          <a:bodyPr wrap="square" rtlCol="0">
            <a:spAutoFit/>
          </a:bodyPr>
          <a:lstStyle/>
          <a:p>
            <a:pPr>
              <a:lnSpc>
                <a:spcPct val="130000"/>
              </a:lnSpc>
            </a:pPr>
            <a:r>
              <a:rPr lang="zh-CN" sz="3600" kern="100" dirty="0">
                <a:solidFill>
                  <a:srgbClr val="202A36"/>
                </a:solidFill>
                <a:cs typeface="+mn-ea"/>
                <a:sym typeface="+mn-lt"/>
              </a:rPr>
              <a:t>测试效果展示</a:t>
            </a:r>
            <a:endParaRPr lang="zh-CN" altLang="en-US" sz="3600" b="1" dirty="0">
              <a:solidFill>
                <a:srgbClr val="3E4150"/>
              </a:solidFill>
              <a:cs typeface="+mn-ea"/>
              <a:sym typeface="+mn-lt"/>
            </a:endParaRPr>
          </a:p>
        </p:txBody>
      </p:sp>
      <p:sp>
        <p:nvSpPr>
          <p:cNvPr id="18" name="文本框 17"/>
          <p:cNvSpPr txBox="1"/>
          <p:nvPr/>
        </p:nvSpPr>
        <p:spPr>
          <a:xfrm>
            <a:off x="623570" y="841375"/>
            <a:ext cx="261747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实现引号支持</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9" name="文本框 18"/>
          <p:cNvSpPr txBox="1"/>
          <p:nvPr/>
        </p:nvSpPr>
        <p:spPr>
          <a:xfrm>
            <a:off x="6223000" y="407670"/>
            <a:ext cx="533527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实现键入命令时任意位置的修改</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pic>
        <p:nvPicPr>
          <p:cNvPr id="2" name="图片 1" descr="lab6-challenge-5"/>
          <p:cNvPicPr>
            <a:picLocks noChangeAspect="1"/>
          </p:cNvPicPr>
          <p:nvPr/>
        </p:nvPicPr>
        <p:blipFill>
          <a:blip r:embed="rId2"/>
          <a:stretch>
            <a:fillRect/>
          </a:stretch>
        </p:blipFill>
        <p:spPr>
          <a:xfrm>
            <a:off x="188595" y="1464310"/>
            <a:ext cx="5648960" cy="5256530"/>
          </a:xfrm>
          <a:prstGeom prst="rect">
            <a:avLst/>
          </a:prstGeom>
        </p:spPr>
      </p:pic>
      <p:sp>
        <p:nvSpPr>
          <p:cNvPr id="13" name="文本框 12"/>
          <p:cNvSpPr txBox="1"/>
          <p:nvPr/>
        </p:nvSpPr>
        <p:spPr>
          <a:xfrm>
            <a:off x="6449695" y="1093470"/>
            <a:ext cx="5391150" cy="491490"/>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前面的实验和实验现象中已经验证了。</a:t>
            </a:r>
            <a:endParaRPr lang="zh-CN" altLang="en-US" sz="2000" dirty="0">
              <a:solidFill>
                <a:schemeClr val="bg2">
                  <a:lumMod val="50000"/>
                </a:schemeClr>
              </a:solidFill>
              <a:cs typeface="+mn-ea"/>
              <a:sym typeface="+mn-lt"/>
            </a:endParaRPr>
          </a:p>
        </p:txBody>
      </p:sp>
      <p:sp>
        <p:nvSpPr>
          <p:cNvPr id="25" name="圆角矩形 24"/>
          <p:cNvSpPr/>
          <p:nvPr/>
        </p:nvSpPr>
        <p:spPr>
          <a:xfrm rot="10800000" flipV="1">
            <a:off x="6223000" y="1213991"/>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14" name="文本框 13"/>
          <p:cNvSpPr txBox="1"/>
          <p:nvPr/>
        </p:nvSpPr>
        <p:spPr>
          <a:xfrm>
            <a:off x="6223000" y="1609725"/>
            <a:ext cx="5617845" cy="650875"/>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实现程序名称中 `.b` 的省略</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6" name="文本框 15"/>
          <p:cNvSpPr txBox="1"/>
          <p:nvPr/>
        </p:nvSpPr>
        <p:spPr>
          <a:xfrm>
            <a:off x="6449695" y="2270378"/>
            <a:ext cx="5391150" cy="491490"/>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前面的实验和实验现象中已经验证了。</a:t>
            </a:r>
            <a:endParaRPr lang="zh-CN" altLang="en-US" sz="2000" dirty="0">
              <a:solidFill>
                <a:schemeClr val="bg2">
                  <a:lumMod val="50000"/>
                </a:schemeClr>
              </a:solidFill>
              <a:cs typeface="+mn-ea"/>
              <a:sym typeface="+mn-lt"/>
            </a:endParaRPr>
          </a:p>
        </p:txBody>
      </p:sp>
      <p:sp>
        <p:nvSpPr>
          <p:cNvPr id="20" name="圆角矩形 19"/>
          <p:cNvSpPr/>
          <p:nvPr/>
        </p:nvSpPr>
        <p:spPr>
          <a:xfrm rot="10800000" flipV="1">
            <a:off x="6223000" y="2360422"/>
            <a:ext cx="188595"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23" name="文本框 22"/>
          <p:cNvSpPr txBox="1"/>
          <p:nvPr/>
        </p:nvSpPr>
        <p:spPr>
          <a:xfrm>
            <a:off x="6336030" y="2719070"/>
            <a:ext cx="5617845" cy="650875"/>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修改的重定向功能</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pic>
        <p:nvPicPr>
          <p:cNvPr id="26" name="图片 25" descr="lab6-challenge-10"/>
          <p:cNvPicPr>
            <a:picLocks noChangeAspect="1"/>
          </p:cNvPicPr>
          <p:nvPr/>
        </p:nvPicPr>
        <p:blipFill>
          <a:blip r:embed="rId3"/>
          <a:stretch>
            <a:fillRect/>
          </a:stretch>
        </p:blipFill>
        <p:spPr>
          <a:xfrm>
            <a:off x="6340475" y="3338830"/>
            <a:ext cx="4286250" cy="3517900"/>
          </a:xfrm>
          <a:prstGeom prst="rect">
            <a:avLst/>
          </a:prstGeom>
        </p:spPr>
      </p:pic>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21038" y="-635"/>
            <a:ext cx="12186920" cy="6858000"/>
          </a:xfrm>
          <a:prstGeom prst="rect">
            <a:avLst/>
          </a:prstGeom>
        </p:spPr>
      </p:pic>
      <p:grpSp>
        <p:nvGrpSpPr>
          <p:cNvPr id="5" name="组合 4"/>
          <p:cNvGrpSpPr/>
          <p:nvPr/>
        </p:nvGrpSpPr>
        <p:grpSpPr>
          <a:xfrm>
            <a:off x="0" y="188687"/>
            <a:ext cx="188686" cy="592364"/>
            <a:chOff x="11571416" y="3959358"/>
            <a:chExt cx="620584" cy="1723139"/>
          </a:xfrm>
        </p:grpSpPr>
        <p:sp>
          <p:nvSpPr>
            <p:cNvPr id="6" name="矩形 5"/>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8" name="矩形 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9" name="文本框 8"/>
          <p:cNvSpPr txBox="1"/>
          <p:nvPr/>
        </p:nvSpPr>
        <p:spPr>
          <a:xfrm>
            <a:off x="414655" y="178435"/>
            <a:ext cx="6924675" cy="741998"/>
          </a:xfrm>
          <a:prstGeom prst="rect">
            <a:avLst/>
          </a:prstGeom>
          <a:noFill/>
        </p:spPr>
        <p:txBody>
          <a:bodyPr wrap="square" rtlCol="0">
            <a:spAutoFit/>
          </a:bodyPr>
          <a:lstStyle/>
          <a:p>
            <a:pPr>
              <a:lnSpc>
                <a:spcPct val="130000"/>
              </a:lnSpc>
            </a:pPr>
            <a:r>
              <a:rPr lang="zh-CN" sz="3600" kern="100" dirty="0">
                <a:solidFill>
                  <a:srgbClr val="202A36"/>
                </a:solidFill>
                <a:cs typeface="+mn-ea"/>
                <a:sym typeface="+mn-lt"/>
              </a:rPr>
              <a:t>测试效果展示</a:t>
            </a:r>
            <a:endParaRPr lang="zh-CN" altLang="en-US" sz="3600" b="1" dirty="0">
              <a:solidFill>
                <a:srgbClr val="3E4150"/>
              </a:solidFill>
              <a:cs typeface="+mn-ea"/>
              <a:sym typeface="+mn-lt"/>
            </a:endParaRPr>
          </a:p>
        </p:txBody>
      </p:sp>
      <p:sp>
        <p:nvSpPr>
          <p:cNvPr id="18" name="文本框 17"/>
          <p:cNvSpPr txBox="1"/>
          <p:nvPr/>
        </p:nvSpPr>
        <p:spPr>
          <a:xfrm>
            <a:off x="632460" y="723900"/>
            <a:ext cx="395097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实现更丰富的命令</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grpSp>
        <p:nvGrpSpPr>
          <p:cNvPr id="2" name="组合 1"/>
          <p:cNvGrpSpPr/>
          <p:nvPr/>
        </p:nvGrpSpPr>
        <p:grpSpPr>
          <a:xfrm>
            <a:off x="8006080" y="1363345"/>
            <a:ext cx="4267200" cy="853440"/>
            <a:chOff x="12624" y="8636"/>
            <a:chExt cx="6720" cy="1344"/>
          </a:xfrm>
        </p:grpSpPr>
        <p:sp>
          <p:nvSpPr>
            <p:cNvPr id="3" name="文本框 2"/>
            <p:cNvSpPr txBox="1"/>
            <p:nvPr/>
          </p:nvSpPr>
          <p:spPr>
            <a:xfrm>
              <a:off x="12881" y="8636"/>
              <a:ext cx="6463" cy="1344"/>
            </a:xfrm>
            <a:prstGeom prst="rect">
              <a:avLst/>
            </a:prstGeom>
            <a:noFill/>
          </p:spPr>
          <p:txBody>
            <a:bodyPr wrap="square" rtlCol="0">
              <a:spAutoFit/>
            </a:bodyPr>
            <a:lstStyle/>
            <a:p>
              <a:pPr algn="l">
                <a:lnSpc>
                  <a:spcPct val="130000"/>
                </a:lnSpc>
                <a:buClrTx/>
                <a:buSzTx/>
                <a:buFontTx/>
              </a:pPr>
              <a:r>
                <a:rPr lang="zh-CN" altLang="en-US" sz="2000" dirty="0">
                  <a:solidFill>
                    <a:schemeClr val="bg2">
                      <a:lumMod val="50000"/>
                    </a:schemeClr>
                  </a:solidFill>
                  <a:cs typeface="+mn-ea"/>
                  <a:sym typeface="+mn-lt"/>
                </a:rPr>
                <a:t>`tree` 指令以及相应对应三个参数选项验证如下：</a:t>
              </a:r>
              <a:endParaRPr lang="zh-CN" altLang="en-US" sz="2000" dirty="0">
                <a:solidFill>
                  <a:schemeClr val="bg2">
                    <a:lumMod val="50000"/>
                  </a:schemeClr>
                </a:solidFill>
                <a:cs typeface="+mn-ea"/>
                <a:sym typeface="+mn-lt"/>
              </a:endParaRPr>
            </a:p>
          </p:txBody>
        </p:sp>
        <p:sp>
          <p:nvSpPr>
            <p:cNvPr id="4" name="圆角矩形 3"/>
            <p:cNvSpPr/>
            <p:nvPr/>
          </p:nvSpPr>
          <p:spPr>
            <a:xfrm rot="10800000" flipV="1">
              <a:off x="12624" y="8840"/>
              <a:ext cx="257"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grpSp>
      <p:pic>
        <p:nvPicPr>
          <p:cNvPr id="7" name="图片 6" descr="lab6-challenge-7"/>
          <p:cNvPicPr>
            <a:picLocks noChangeAspect="1"/>
          </p:cNvPicPr>
          <p:nvPr/>
        </p:nvPicPr>
        <p:blipFill>
          <a:blip r:embed="rId2"/>
          <a:stretch>
            <a:fillRect/>
          </a:stretch>
        </p:blipFill>
        <p:spPr>
          <a:xfrm>
            <a:off x="2788285" y="1321435"/>
            <a:ext cx="2743200" cy="5535930"/>
          </a:xfrm>
          <a:prstGeom prst="rect">
            <a:avLst/>
          </a:prstGeom>
        </p:spPr>
      </p:pic>
      <p:pic>
        <p:nvPicPr>
          <p:cNvPr id="12" name="图片 11" descr="lab6-challenge-8"/>
          <p:cNvPicPr>
            <a:picLocks noChangeAspect="1"/>
          </p:cNvPicPr>
          <p:nvPr/>
        </p:nvPicPr>
        <p:blipFill>
          <a:blip r:embed="rId3"/>
          <a:stretch>
            <a:fillRect/>
          </a:stretch>
        </p:blipFill>
        <p:spPr>
          <a:xfrm>
            <a:off x="7831455" y="2778760"/>
            <a:ext cx="4360545" cy="1654810"/>
          </a:xfrm>
          <a:prstGeom prst="rect">
            <a:avLst/>
          </a:prstGeom>
        </p:spPr>
      </p:pic>
      <p:pic>
        <p:nvPicPr>
          <p:cNvPr id="13" name="图片 12" descr="lab6-challenge-6"/>
          <p:cNvPicPr>
            <a:picLocks noChangeAspect="1"/>
          </p:cNvPicPr>
          <p:nvPr/>
        </p:nvPicPr>
        <p:blipFill>
          <a:blip r:embed="rId4"/>
          <a:stretch>
            <a:fillRect/>
          </a:stretch>
        </p:blipFill>
        <p:spPr>
          <a:xfrm>
            <a:off x="0" y="1321435"/>
            <a:ext cx="2788285" cy="5536565"/>
          </a:xfrm>
          <a:prstGeom prst="rect">
            <a:avLst/>
          </a:prstGeom>
        </p:spPr>
      </p:pic>
      <p:pic>
        <p:nvPicPr>
          <p:cNvPr id="14" name="图片 13" descr="lab6-challenge-9"/>
          <p:cNvPicPr>
            <a:picLocks noChangeAspect="1"/>
          </p:cNvPicPr>
          <p:nvPr/>
        </p:nvPicPr>
        <p:blipFill>
          <a:blip r:embed="rId5"/>
          <a:stretch>
            <a:fillRect/>
          </a:stretch>
        </p:blipFill>
        <p:spPr>
          <a:xfrm>
            <a:off x="5531485" y="1321435"/>
            <a:ext cx="2333625" cy="5535930"/>
          </a:xfrm>
          <a:prstGeom prst="rect">
            <a:avLst/>
          </a:prstGeom>
        </p:spPr>
      </p:pic>
      <p:grpSp>
        <p:nvGrpSpPr>
          <p:cNvPr id="16" name="组合 15"/>
          <p:cNvGrpSpPr/>
          <p:nvPr/>
        </p:nvGrpSpPr>
        <p:grpSpPr>
          <a:xfrm>
            <a:off x="7898765" y="4656455"/>
            <a:ext cx="4267200" cy="853440"/>
            <a:chOff x="12624" y="8636"/>
            <a:chExt cx="6720" cy="1344"/>
          </a:xfrm>
        </p:grpSpPr>
        <p:sp>
          <p:nvSpPr>
            <p:cNvPr id="20" name="文本框 19"/>
            <p:cNvSpPr txBox="1"/>
            <p:nvPr/>
          </p:nvSpPr>
          <p:spPr>
            <a:xfrm>
              <a:off x="12881" y="8636"/>
              <a:ext cx="6463" cy="1344"/>
            </a:xfrm>
            <a:prstGeom prst="rect">
              <a:avLst/>
            </a:prstGeom>
            <a:noFill/>
          </p:spPr>
          <p:txBody>
            <a:bodyPr wrap="square" rtlCol="0">
              <a:spAutoFit/>
            </a:bodyPr>
            <a:lstStyle/>
            <a:p>
              <a:pPr algn="l">
                <a:lnSpc>
                  <a:spcPct val="130000"/>
                </a:lnSpc>
                <a:buClrTx/>
                <a:buSzTx/>
                <a:buFontTx/>
              </a:pPr>
              <a:r>
                <a:rPr lang="en-US" altLang="zh-CN" sz="2000" dirty="0">
                  <a:solidFill>
                    <a:schemeClr val="bg2">
                      <a:lumMod val="50000"/>
                    </a:schemeClr>
                  </a:solidFill>
                  <a:cs typeface="+mn-ea"/>
                  <a:sym typeface="+mn-lt"/>
                </a:rPr>
                <a:t>mkdir</a:t>
              </a:r>
              <a:r>
                <a:rPr lang="zh-CN" altLang="en-US" sz="2000" dirty="0">
                  <a:solidFill>
                    <a:schemeClr val="bg2">
                      <a:lumMod val="50000"/>
                    </a:schemeClr>
                  </a:solidFill>
                  <a:cs typeface="+mn-ea"/>
                  <a:sym typeface="+mn-lt"/>
                </a:rPr>
                <a:t>和</a:t>
              </a:r>
              <a:r>
                <a:rPr lang="en-US" altLang="zh-CN" sz="2000" dirty="0">
                  <a:solidFill>
                    <a:schemeClr val="bg2">
                      <a:lumMod val="50000"/>
                    </a:schemeClr>
                  </a:solidFill>
                  <a:cs typeface="+mn-ea"/>
                  <a:sym typeface="+mn-lt"/>
                </a:rPr>
                <a:t>touch</a:t>
              </a:r>
              <a:r>
                <a:rPr lang="zh-CN" altLang="en-US" sz="2000" dirty="0">
                  <a:solidFill>
                    <a:schemeClr val="bg2">
                      <a:lumMod val="50000"/>
                    </a:schemeClr>
                  </a:solidFill>
                  <a:cs typeface="+mn-ea"/>
                  <a:sym typeface="+mn-lt"/>
                </a:rPr>
                <a:t>指令已经在前面多次验证。</a:t>
              </a:r>
              <a:endParaRPr lang="zh-CN" altLang="en-US" sz="2000" dirty="0">
                <a:solidFill>
                  <a:schemeClr val="bg2">
                    <a:lumMod val="50000"/>
                  </a:schemeClr>
                </a:solidFill>
                <a:cs typeface="+mn-ea"/>
                <a:sym typeface="+mn-lt"/>
              </a:endParaRPr>
            </a:p>
          </p:txBody>
        </p:sp>
        <p:sp>
          <p:nvSpPr>
            <p:cNvPr id="21" name="圆角矩形 20"/>
            <p:cNvSpPr/>
            <p:nvPr/>
          </p:nvSpPr>
          <p:spPr>
            <a:xfrm rot="10800000" flipV="1">
              <a:off x="12624" y="8840"/>
              <a:ext cx="257"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gr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83" y="-52070"/>
            <a:ext cx="12186920" cy="6858000"/>
          </a:xfrm>
          <a:prstGeom prst="rect">
            <a:avLst/>
          </a:prstGeom>
        </p:spPr>
      </p:pic>
      <p:grpSp>
        <p:nvGrpSpPr>
          <p:cNvPr id="5" name="组合 4"/>
          <p:cNvGrpSpPr/>
          <p:nvPr/>
        </p:nvGrpSpPr>
        <p:grpSpPr>
          <a:xfrm>
            <a:off x="0" y="188687"/>
            <a:ext cx="188686" cy="592364"/>
            <a:chOff x="11571416" y="3959358"/>
            <a:chExt cx="620584" cy="1723139"/>
          </a:xfrm>
        </p:grpSpPr>
        <p:sp>
          <p:nvSpPr>
            <p:cNvPr id="6" name="矩形 5"/>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8" name="矩形 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9" name="文本框 8"/>
          <p:cNvSpPr txBox="1"/>
          <p:nvPr/>
        </p:nvSpPr>
        <p:spPr>
          <a:xfrm>
            <a:off x="414655" y="178435"/>
            <a:ext cx="6924675" cy="741998"/>
          </a:xfrm>
          <a:prstGeom prst="rect">
            <a:avLst/>
          </a:prstGeom>
          <a:noFill/>
        </p:spPr>
        <p:txBody>
          <a:bodyPr wrap="square" rtlCol="0">
            <a:spAutoFit/>
          </a:bodyPr>
          <a:lstStyle/>
          <a:p>
            <a:pPr>
              <a:lnSpc>
                <a:spcPct val="130000"/>
              </a:lnSpc>
            </a:pPr>
            <a:r>
              <a:rPr lang="zh-CN" sz="3600" kern="100" dirty="0">
                <a:solidFill>
                  <a:srgbClr val="202A36"/>
                </a:solidFill>
                <a:cs typeface="+mn-ea"/>
                <a:sym typeface="+mn-lt"/>
              </a:rPr>
              <a:t>测试效果展示</a:t>
            </a:r>
            <a:endParaRPr lang="zh-CN" altLang="en-US" sz="3600" b="1" dirty="0">
              <a:solidFill>
                <a:srgbClr val="3E4150"/>
              </a:solidFill>
              <a:cs typeface="+mn-ea"/>
              <a:sym typeface="+mn-lt"/>
            </a:endParaRPr>
          </a:p>
        </p:txBody>
      </p:sp>
      <p:sp>
        <p:nvSpPr>
          <p:cNvPr id="18" name="文本框 17"/>
          <p:cNvSpPr txBox="1"/>
          <p:nvPr/>
        </p:nvSpPr>
        <p:spPr>
          <a:xfrm>
            <a:off x="414655" y="807591"/>
            <a:ext cx="3366135"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实现历史命令功能</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9" name="文本框 18"/>
          <p:cNvSpPr txBox="1"/>
          <p:nvPr/>
        </p:nvSpPr>
        <p:spPr>
          <a:xfrm>
            <a:off x="7044055" y="6136005"/>
            <a:ext cx="322834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支持相对路径</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pic>
        <p:nvPicPr>
          <p:cNvPr id="2" name="图片 1" descr="lab6-challenge-11"/>
          <p:cNvPicPr>
            <a:picLocks noChangeAspect="1"/>
          </p:cNvPicPr>
          <p:nvPr/>
        </p:nvPicPr>
        <p:blipFill>
          <a:blip r:embed="rId2"/>
          <a:stretch>
            <a:fillRect/>
          </a:stretch>
        </p:blipFill>
        <p:spPr>
          <a:xfrm>
            <a:off x="0" y="1405255"/>
            <a:ext cx="6619240" cy="5400675"/>
          </a:xfrm>
          <a:prstGeom prst="rect">
            <a:avLst/>
          </a:prstGeom>
        </p:spPr>
      </p:pic>
      <p:pic>
        <p:nvPicPr>
          <p:cNvPr id="3" name="图片 2" descr="lab6-challenge-12"/>
          <p:cNvPicPr>
            <a:picLocks noChangeAspect="1"/>
          </p:cNvPicPr>
          <p:nvPr/>
        </p:nvPicPr>
        <p:blipFill>
          <a:blip r:embed="rId3"/>
          <a:stretch>
            <a:fillRect/>
          </a:stretch>
        </p:blipFill>
        <p:spPr>
          <a:xfrm>
            <a:off x="6738620" y="-635"/>
            <a:ext cx="4619625" cy="6136640"/>
          </a:xfrm>
          <a:prstGeom prst="rect">
            <a:avLst/>
          </a:prstGeom>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descr="cb63766d66e9058d5054d1faa074d95"/>
          <p:cNvPicPr>
            <a:picLocks noChangeAspect="1"/>
          </p:cNvPicPr>
          <p:nvPr/>
        </p:nvPicPr>
        <p:blipFill>
          <a:blip r:embed="rId1"/>
          <a:stretch>
            <a:fillRect/>
          </a:stretch>
        </p:blipFill>
        <p:spPr>
          <a:xfrm>
            <a:off x="4997" y="64135"/>
            <a:ext cx="12186920" cy="6858000"/>
          </a:xfrm>
          <a:prstGeom prst="rect">
            <a:avLst/>
          </a:prstGeom>
        </p:spPr>
      </p:pic>
      <p:grpSp>
        <p:nvGrpSpPr>
          <p:cNvPr id="4" name="组合 3"/>
          <p:cNvGrpSpPr/>
          <p:nvPr/>
        </p:nvGrpSpPr>
        <p:grpSpPr>
          <a:xfrm>
            <a:off x="0" y="188687"/>
            <a:ext cx="188686" cy="592364"/>
            <a:chOff x="11571416" y="3959358"/>
            <a:chExt cx="620584" cy="1723139"/>
          </a:xfrm>
        </p:grpSpPr>
        <p:sp>
          <p:nvSpPr>
            <p:cNvPr id="5" name="矩形 4"/>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6" name="矩形 5"/>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7" name="文本框 6"/>
          <p:cNvSpPr txBox="1"/>
          <p:nvPr/>
        </p:nvSpPr>
        <p:spPr>
          <a:xfrm>
            <a:off x="414655" y="178435"/>
            <a:ext cx="5852795" cy="741998"/>
          </a:xfrm>
          <a:prstGeom prst="rect">
            <a:avLst/>
          </a:prstGeom>
          <a:noFill/>
        </p:spPr>
        <p:txBody>
          <a:bodyPr wrap="square" rtlCol="0">
            <a:spAutoFit/>
          </a:bodyPr>
          <a:lstStyle/>
          <a:p>
            <a:pPr>
              <a:lnSpc>
                <a:spcPct val="130000"/>
              </a:lnSpc>
            </a:pPr>
            <a:r>
              <a:rPr lang="zh-CN" altLang="en-US" sz="3600" b="1" dirty="0">
                <a:solidFill>
                  <a:srgbClr val="3E4150"/>
                </a:solidFill>
                <a:cs typeface="+mn-ea"/>
                <a:sym typeface="+mn-lt"/>
              </a:rPr>
              <a:t>实验难点解析</a:t>
            </a:r>
            <a:endParaRPr lang="zh-CN" altLang="en-US" sz="3600" b="1" dirty="0">
              <a:solidFill>
                <a:srgbClr val="3E4150"/>
              </a:solidFill>
              <a:cs typeface="+mn-ea"/>
              <a:sym typeface="+mn-lt"/>
            </a:endParaRPr>
          </a:p>
        </p:txBody>
      </p:sp>
      <p:sp>
        <p:nvSpPr>
          <p:cNvPr id="16" name="矩形 15"/>
          <p:cNvSpPr/>
          <p:nvPr/>
        </p:nvSpPr>
        <p:spPr>
          <a:xfrm>
            <a:off x="7705725" y="2677795"/>
            <a:ext cx="4344670" cy="2169160"/>
          </a:xfrm>
          <a:prstGeom prst="rect">
            <a:avLst/>
          </a:prstGeom>
        </p:spPr>
        <p:txBody>
          <a:bodyPr wrap="square" lIns="91436" tIns="45718" rIns="91436" bIns="45718">
            <a:noAutofit/>
          </a:bodyPr>
          <a:lstStyle/>
          <a:p>
            <a:pPr>
              <a:lnSpc>
                <a:spcPct val="130000"/>
              </a:lnSpc>
            </a:pPr>
            <a:r>
              <a:rPr lang="zh-CN" altLang="en-US" sz="2000" dirty="0">
                <a:solidFill>
                  <a:schemeClr val="bg2">
                    <a:lumMod val="50000"/>
                  </a:schemeClr>
                </a:solidFill>
                <a:cs typeface="+mn-ea"/>
                <a:sym typeface="+mn-lt"/>
              </a:rPr>
              <a:t>shell的许多行为都经过了linux的二次编码，如果不知道这部分知识，很可能会对于实现对应功能无所适从，例如我就是在学长博客中才了解到linux对于上下左右键重新编码这件事的。</a:t>
            </a:r>
            <a:endParaRPr lang="zh-CN" altLang="en-US" sz="2000" dirty="0">
              <a:solidFill>
                <a:schemeClr val="bg2">
                  <a:lumMod val="50000"/>
                </a:schemeClr>
              </a:solidFill>
              <a:cs typeface="+mn-ea"/>
              <a:sym typeface="+mn-lt"/>
            </a:endParaRPr>
          </a:p>
        </p:txBody>
      </p:sp>
      <p:sp>
        <p:nvSpPr>
          <p:cNvPr id="34" name="矩形 33"/>
          <p:cNvSpPr/>
          <p:nvPr/>
        </p:nvSpPr>
        <p:spPr>
          <a:xfrm>
            <a:off x="7706360" y="5123180"/>
            <a:ext cx="4283075" cy="1686560"/>
          </a:xfrm>
          <a:prstGeom prst="rect">
            <a:avLst/>
          </a:prstGeom>
        </p:spPr>
        <p:txBody>
          <a:bodyPr wrap="square" lIns="91436" tIns="45718" rIns="91436" bIns="45718">
            <a:noAutofit/>
          </a:bodyPr>
          <a:lstStyle/>
          <a:p>
            <a:pPr>
              <a:lnSpc>
                <a:spcPct val="130000"/>
              </a:lnSpc>
            </a:pPr>
            <a:r>
              <a:rPr lang="zh-CN" altLang="en-US" sz="2000" dirty="0">
                <a:solidFill>
                  <a:schemeClr val="bg2">
                    <a:lumMod val="50000"/>
                  </a:schemeClr>
                </a:solidFill>
                <a:cs typeface="+mn-ea"/>
                <a:sym typeface="+mn-lt"/>
              </a:rPr>
              <a:t>由于原本的文件系统并没有实现追加功能，因此对 `.history` 的追加（append）写入需要实现追加的打开方式。</a:t>
            </a:r>
            <a:endParaRPr lang="zh-CN" altLang="en-US" sz="2000" dirty="0">
              <a:solidFill>
                <a:schemeClr val="bg2">
                  <a:lumMod val="50000"/>
                </a:schemeClr>
              </a:solidFill>
              <a:cs typeface="+mn-ea"/>
              <a:sym typeface="+mn-lt"/>
            </a:endParaRPr>
          </a:p>
        </p:txBody>
      </p:sp>
      <p:grpSp>
        <p:nvGrpSpPr>
          <p:cNvPr id="19" name="组合 18"/>
          <p:cNvGrpSpPr/>
          <p:nvPr/>
        </p:nvGrpSpPr>
        <p:grpSpPr>
          <a:xfrm>
            <a:off x="316865" y="1060450"/>
            <a:ext cx="11412534" cy="453390"/>
            <a:chOff x="2710" y="9008"/>
            <a:chExt cx="27631" cy="714"/>
          </a:xfrm>
        </p:grpSpPr>
        <p:sp>
          <p:nvSpPr>
            <p:cNvPr id="24" name="圆角矩形 23"/>
            <p:cNvSpPr/>
            <p:nvPr/>
          </p:nvSpPr>
          <p:spPr>
            <a:xfrm rot="10800000" flipV="1">
              <a:off x="2710" y="9196"/>
              <a:ext cx="395"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30" name="矩形 29"/>
            <p:cNvSpPr/>
            <p:nvPr/>
          </p:nvSpPr>
          <p:spPr>
            <a:xfrm>
              <a:off x="3106" y="9008"/>
              <a:ext cx="27235" cy="714"/>
            </a:xfrm>
            <a:prstGeom prst="rect">
              <a:avLst/>
            </a:prstGeom>
          </p:spPr>
          <p:txBody>
            <a:bodyPr wrap="square" lIns="91436" tIns="45718" rIns="91436" bIns="45718">
              <a:spAutoFit/>
            </a:bodyPr>
            <a:lstStyle/>
            <a:p>
              <a:pPr>
                <a:lnSpc>
                  <a:spcPct val="130000"/>
                </a:lnSpc>
              </a:pPr>
              <a:r>
                <a:rPr lang="zh-CN" altLang="en-US" sz="2000" dirty="0">
                  <a:solidFill>
                    <a:schemeClr val="bg2">
                      <a:lumMod val="50000"/>
                    </a:schemeClr>
                  </a:solidFill>
                  <a:cs typeface="+mn-ea"/>
                  <a:sym typeface="+mn-lt"/>
                </a:rPr>
                <a:t>对`readline`的重构过程中，如果遇到连续的'\b'指令，需要进行特判处理。</a:t>
              </a:r>
              <a:endParaRPr lang="zh-CN" altLang="en-US" sz="2000" dirty="0">
                <a:solidFill>
                  <a:schemeClr val="bg2">
                    <a:lumMod val="50000"/>
                  </a:schemeClr>
                </a:solidFill>
                <a:cs typeface="+mn-ea"/>
                <a:sym typeface="+mn-lt"/>
              </a:endParaRPr>
            </a:p>
          </p:txBody>
        </p:sp>
      </p:grpSp>
      <p:grpSp>
        <p:nvGrpSpPr>
          <p:cNvPr id="37" name="组合 36"/>
          <p:cNvGrpSpPr/>
          <p:nvPr/>
        </p:nvGrpSpPr>
        <p:grpSpPr>
          <a:xfrm>
            <a:off x="317500" y="1787525"/>
            <a:ext cx="11411708" cy="853440"/>
            <a:chOff x="2710" y="9201"/>
            <a:chExt cx="27629" cy="1344"/>
          </a:xfrm>
        </p:grpSpPr>
        <p:sp>
          <p:nvSpPr>
            <p:cNvPr id="38" name="圆角矩形 37"/>
            <p:cNvSpPr/>
            <p:nvPr/>
          </p:nvSpPr>
          <p:spPr>
            <a:xfrm rot="10800000" flipV="1">
              <a:off x="2710" y="9376"/>
              <a:ext cx="395"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39" name="矩形 38"/>
            <p:cNvSpPr/>
            <p:nvPr/>
          </p:nvSpPr>
          <p:spPr>
            <a:xfrm>
              <a:off x="3104" y="9201"/>
              <a:ext cx="27235" cy="1344"/>
            </a:xfrm>
            <a:prstGeom prst="rect">
              <a:avLst/>
            </a:prstGeom>
          </p:spPr>
          <p:txBody>
            <a:bodyPr wrap="square" lIns="91436" tIns="45718" rIns="91436" bIns="45718">
              <a:spAutoFit/>
            </a:bodyPr>
            <a:lstStyle/>
            <a:p>
              <a:pPr>
                <a:lnSpc>
                  <a:spcPct val="130000"/>
                </a:lnSpc>
              </a:pPr>
              <a:r>
                <a:rPr lang="zh-CN" altLang="en-US" sz="2000" dirty="0">
                  <a:solidFill>
                    <a:schemeClr val="bg2">
                      <a:lumMod val="50000"/>
                    </a:schemeClr>
                  </a:solidFill>
                  <a:cs typeface="+mn-ea"/>
                  <a:sym typeface="+mn-lt"/>
                </a:rPr>
                <a:t>在编写相对路径的`cd`指令时，需要对`argv[1]`是否为`..`进行特判，如果是则不能通过相对路径链接的方式形成绝对路径。与此同时，绝对路径和相对路径使用在create时的判断也非常容易忽略。</a:t>
              </a:r>
              <a:endParaRPr lang="zh-CN" altLang="en-US" sz="2000" dirty="0">
                <a:solidFill>
                  <a:schemeClr val="bg2">
                    <a:lumMod val="50000"/>
                  </a:schemeClr>
                </a:solidFill>
                <a:cs typeface="+mn-ea"/>
                <a:sym typeface="+mn-lt"/>
              </a:endParaRPr>
            </a:p>
          </p:txBody>
        </p:sp>
      </p:grpSp>
      <p:sp>
        <p:nvSpPr>
          <p:cNvPr id="40" name="文本框 39"/>
          <p:cNvSpPr txBox="1"/>
          <p:nvPr/>
        </p:nvSpPr>
        <p:spPr>
          <a:xfrm>
            <a:off x="365760" y="2617470"/>
            <a:ext cx="7097395" cy="4192270"/>
          </a:xfrm>
          <a:prstGeom prst="rect">
            <a:avLst/>
          </a:prstGeom>
          <a:noFill/>
          <a:ln w="53975">
            <a:noFill/>
          </a:ln>
        </p:spPr>
        <p:txBody>
          <a:bodyPr wrap="square" rtlCol="0">
            <a:noAutofit/>
          </a:bodyPr>
          <a:lstStyle/>
          <a:p>
            <a:pPr>
              <a:lnSpc>
                <a:spcPct val="130000"/>
              </a:lnSpc>
            </a:pPr>
            <a:r>
              <a:rPr lang="en-US" altLang="zh-CN" sz="2000">
                <a:solidFill>
                  <a:schemeClr val="accent1">
                    <a:lumMod val="75000"/>
                  </a:schemeClr>
                </a:solidFill>
                <a:cs typeface="+mn-ea"/>
                <a:sym typeface="+mn-lt"/>
              </a:rPr>
              <a:t>cd..</a:t>
            </a:r>
            <a:r>
              <a:rPr lang="zh-CN" altLang="en-US" sz="2000">
                <a:solidFill>
                  <a:schemeClr val="accent1">
                    <a:lumMod val="75000"/>
                  </a:schemeClr>
                </a:solidFill>
                <a:cs typeface="+mn-ea"/>
                <a:sym typeface="+mn-lt"/>
              </a:rPr>
              <a:t>测试效果：</a:t>
            </a:r>
            <a:endParaRPr lang="zh-CN" altLang="en-US" sz="2000">
              <a:solidFill>
                <a:schemeClr val="accent1">
                  <a:lumMod val="75000"/>
                </a:schemeClr>
              </a:solidFill>
              <a:cs typeface="+mn-ea"/>
              <a:sym typeface="+mn-lt"/>
            </a:endParaRPr>
          </a:p>
        </p:txBody>
      </p:sp>
      <p:pic>
        <p:nvPicPr>
          <p:cNvPr id="41" name="图片 40" descr="lab6-challenge-13"/>
          <p:cNvPicPr>
            <a:picLocks noChangeAspect="1"/>
          </p:cNvPicPr>
          <p:nvPr/>
        </p:nvPicPr>
        <p:blipFill>
          <a:blip r:embed="rId2"/>
          <a:srcRect t="2009" b="29583"/>
          <a:stretch>
            <a:fillRect/>
          </a:stretch>
        </p:blipFill>
        <p:spPr>
          <a:xfrm>
            <a:off x="2298065" y="2617470"/>
            <a:ext cx="5165090" cy="4191635"/>
          </a:xfrm>
          <a:prstGeom prst="rect">
            <a:avLst/>
          </a:prstGeom>
        </p:spPr>
      </p:pic>
      <p:sp>
        <p:nvSpPr>
          <p:cNvPr id="42" name="圆角矩形 41"/>
          <p:cNvSpPr/>
          <p:nvPr/>
        </p:nvSpPr>
        <p:spPr>
          <a:xfrm rot="10800000" flipV="1">
            <a:off x="7542530" y="2865755"/>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43" name="圆角矩形 42"/>
          <p:cNvSpPr/>
          <p:nvPr/>
        </p:nvSpPr>
        <p:spPr>
          <a:xfrm rot="10800000" flipV="1">
            <a:off x="7543165" y="5303520"/>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t="49851"/>
          <a:stretch>
            <a:fillRect/>
          </a:stretch>
        </p:blipFill>
        <p:spPr>
          <a:xfrm rot="8836188">
            <a:off x="3825303" y="2380525"/>
            <a:ext cx="11056882" cy="7666412"/>
          </a:xfrm>
          <a:prstGeom prst="rect">
            <a:avLst/>
          </a:prstGeom>
        </p:spPr>
      </p:pic>
      <p:grpSp>
        <p:nvGrpSpPr>
          <p:cNvPr id="6" name="组合 5"/>
          <p:cNvGrpSpPr/>
          <p:nvPr/>
        </p:nvGrpSpPr>
        <p:grpSpPr>
          <a:xfrm>
            <a:off x="8651240" y="608965"/>
            <a:ext cx="2303780" cy="2304098"/>
            <a:chOff x="1718060" y="1209914"/>
            <a:chExt cx="2304000" cy="2304000"/>
          </a:xfrm>
        </p:grpSpPr>
        <p:sp>
          <p:nvSpPr>
            <p:cNvPr id="23" name="椭圆 22"/>
            <p:cNvSpPr/>
            <p:nvPr/>
          </p:nvSpPr>
          <p:spPr>
            <a:xfrm>
              <a:off x="1718060" y="1209914"/>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24" name="椭圆 23"/>
            <p:cNvSpPr/>
            <p:nvPr/>
          </p:nvSpPr>
          <p:spPr>
            <a:xfrm>
              <a:off x="1767280" y="1259787"/>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grpSp>
        <p:nvGrpSpPr>
          <p:cNvPr id="27" name="组合 26"/>
          <p:cNvGrpSpPr/>
          <p:nvPr/>
        </p:nvGrpSpPr>
        <p:grpSpPr>
          <a:xfrm>
            <a:off x="0" y="958031"/>
            <a:ext cx="762000" cy="1590622"/>
            <a:chOff x="11891524" y="3363602"/>
            <a:chExt cx="3362326" cy="1590622"/>
          </a:xfrm>
        </p:grpSpPr>
        <p:sp>
          <p:nvSpPr>
            <p:cNvPr id="29" name="矩形 28"/>
            <p:cNvSpPr/>
            <p:nvPr/>
          </p:nvSpPr>
          <p:spPr>
            <a:xfrm>
              <a:off x="11891524" y="3363602"/>
              <a:ext cx="3362325" cy="1577634"/>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30" name="矩形 29"/>
            <p:cNvSpPr/>
            <p:nvPr/>
          </p:nvSpPr>
          <p:spPr>
            <a:xfrm>
              <a:off x="11891524" y="4500798"/>
              <a:ext cx="3362326" cy="453426"/>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31" name="TextBox 12"/>
          <p:cNvSpPr txBox="1"/>
          <p:nvPr/>
        </p:nvSpPr>
        <p:spPr>
          <a:xfrm>
            <a:off x="1261745" y="786360"/>
            <a:ext cx="4498975" cy="2096312"/>
          </a:xfrm>
          <a:prstGeom prst="rect">
            <a:avLst/>
          </a:prstGeom>
          <a:noFill/>
        </p:spPr>
        <p:txBody>
          <a:bodyPr wrap="square" lIns="91472" tIns="45736" rIns="91472" bIns="45736" rtlCol="0" anchor="ctr">
            <a:spAutoFit/>
          </a:bodyPr>
          <a:lstStyle>
            <a:defPPr>
              <a:defRPr lang="zh-CN"/>
            </a:defPPr>
            <a:lvl1pPr algn="ctr">
              <a:defRPr sz="6000" b="1">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Arial" panose="020B0604020202020204" pitchFamily="34" charset="0"/>
                <a:ea typeface="微软雅黑" panose="020B0503020204020204" pitchFamily="34" charset="-122"/>
                <a:cs typeface="Arial" panose="020B0604020202020204" pitchFamily="34" charset="0"/>
              </a:defRPr>
            </a:lvl1pPr>
          </a:lstStyle>
          <a:p>
            <a:pPr>
              <a:lnSpc>
                <a:spcPct val="130000"/>
              </a:lnSpc>
            </a:pPr>
            <a:r>
              <a:rPr lang="zh-CN" altLang="en-US" sz="2800" dirty="0">
                <a:solidFill>
                  <a:srgbClr val="3E4150"/>
                </a:solidFill>
                <a:latin typeface="+mn-lt"/>
                <a:ea typeface="+mn-ea"/>
                <a:cs typeface="+mn-ea"/>
                <a:sym typeface="+mn-lt"/>
              </a:rPr>
              <a:t>最后是一个</a:t>
            </a:r>
            <a:r>
              <a:rPr lang="en-US" altLang="zh-CN" sz="2800" dirty="0">
                <a:solidFill>
                  <a:srgbClr val="3E4150"/>
                </a:solidFill>
                <a:latin typeface="+mn-lt"/>
                <a:ea typeface="+mn-ea"/>
                <a:cs typeface="+mn-ea"/>
                <a:sym typeface="+mn-lt"/>
              </a:rPr>
              <a:t>shell</a:t>
            </a:r>
            <a:r>
              <a:rPr lang="zh-CN" altLang="en-US" sz="2800" dirty="0">
                <a:solidFill>
                  <a:srgbClr val="3E4150"/>
                </a:solidFill>
                <a:latin typeface="+mn-lt"/>
                <a:ea typeface="+mn-ea"/>
                <a:cs typeface="+mn-ea"/>
                <a:sym typeface="+mn-lt"/>
              </a:rPr>
              <a:t>花活！！！</a:t>
            </a:r>
            <a:endParaRPr lang="zh-CN" altLang="en-US" sz="2800" dirty="0">
              <a:solidFill>
                <a:srgbClr val="3E4150"/>
              </a:solidFill>
              <a:latin typeface="+mn-lt"/>
              <a:ea typeface="+mn-ea"/>
              <a:cs typeface="+mn-ea"/>
              <a:sym typeface="+mn-lt"/>
            </a:endParaRPr>
          </a:p>
          <a:p>
            <a:pPr>
              <a:lnSpc>
                <a:spcPct val="130000"/>
              </a:lnSpc>
            </a:pPr>
            <a:r>
              <a:rPr lang="zh-CN" altLang="en-US" sz="8000" dirty="0">
                <a:solidFill>
                  <a:srgbClr val="3E4150"/>
                </a:solidFill>
                <a:latin typeface="+mn-lt"/>
                <a:ea typeface="+mn-ea"/>
                <a:cs typeface="+mn-ea"/>
                <a:sym typeface="+mn-lt"/>
              </a:rPr>
              <a:t>感谢聆听</a:t>
            </a:r>
            <a:endParaRPr lang="zh-CN" altLang="en-US" sz="8000" dirty="0">
              <a:solidFill>
                <a:srgbClr val="3E4150"/>
              </a:solidFill>
              <a:latin typeface="+mn-lt"/>
              <a:ea typeface="+mn-ea"/>
              <a:cs typeface="+mn-ea"/>
              <a:sym typeface="+mn-lt"/>
            </a:endParaRPr>
          </a:p>
        </p:txBody>
      </p:sp>
      <p:pic>
        <p:nvPicPr>
          <p:cNvPr id="2" name="图片 1"/>
          <p:cNvPicPr>
            <a:picLocks noChangeAspect="1"/>
          </p:cNvPicPr>
          <p:nvPr/>
        </p:nvPicPr>
        <p:blipFill>
          <a:blip r:embed="rId2"/>
          <a:stretch>
            <a:fillRect/>
          </a:stretch>
        </p:blipFill>
        <p:spPr>
          <a:xfrm>
            <a:off x="8846185" y="804545"/>
            <a:ext cx="1913890" cy="1913890"/>
          </a:xfrm>
          <a:prstGeom prst="ellipse">
            <a:avLst/>
          </a:prstGeom>
        </p:spPr>
      </p:pic>
      <p:pic>
        <p:nvPicPr>
          <p:cNvPr id="3" name="图片 2" descr="lab6-challenge-14"/>
          <p:cNvPicPr>
            <a:picLocks noChangeAspect="1"/>
          </p:cNvPicPr>
          <p:nvPr/>
        </p:nvPicPr>
        <p:blipFill>
          <a:blip r:embed="rId3"/>
          <a:stretch>
            <a:fillRect/>
          </a:stretch>
        </p:blipFill>
        <p:spPr>
          <a:xfrm>
            <a:off x="97155" y="2913380"/>
            <a:ext cx="6600190" cy="3430270"/>
          </a:xfrm>
          <a:prstGeom prst="rect">
            <a:avLst/>
          </a:prstGeom>
        </p:spPr>
      </p:pic>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1003300"/>
            <a:ext cx="12192000" cy="5854700"/>
          </a:xfrm>
          <a:prstGeom prst="rect">
            <a:avLst/>
          </a:prstGeom>
        </p:spPr>
      </p:pic>
      <p:grpSp>
        <p:nvGrpSpPr>
          <p:cNvPr id="15" name="组合 14"/>
          <p:cNvGrpSpPr/>
          <p:nvPr/>
        </p:nvGrpSpPr>
        <p:grpSpPr>
          <a:xfrm>
            <a:off x="0" y="491621"/>
            <a:ext cx="800100" cy="1851530"/>
            <a:chOff x="11571416" y="3959358"/>
            <a:chExt cx="620584" cy="1723139"/>
          </a:xfrm>
        </p:grpSpPr>
        <p:sp>
          <p:nvSpPr>
            <p:cNvPr id="13" name="矩形 12"/>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14" name="矩形 13"/>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16" name="TextBox 12"/>
          <p:cNvSpPr txBox="1"/>
          <p:nvPr/>
        </p:nvSpPr>
        <p:spPr>
          <a:xfrm>
            <a:off x="1187932" y="273547"/>
            <a:ext cx="618968" cy="2375491"/>
          </a:xfrm>
          <a:prstGeom prst="rect">
            <a:avLst/>
          </a:prstGeom>
          <a:noFill/>
        </p:spPr>
        <p:txBody>
          <a:bodyPr wrap="square" lIns="91472" tIns="45736" rIns="91472" bIns="45736" rtlCol="0" anchor="ctr">
            <a:spAutoFit/>
          </a:bodyPr>
          <a:lstStyle>
            <a:defPPr>
              <a:defRPr lang="zh-CN"/>
            </a:defPPr>
            <a:lvl1pPr algn="ctr">
              <a:defRPr sz="6000" b="1">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Arial" panose="020B0604020202020204" pitchFamily="34" charset="0"/>
                <a:ea typeface="微软雅黑" panose="020B0503020204020204" pitchFamily="34" charset="-122"/>
                <a:cs typeface="Arial" panose="020B0604020202020204" pitchFamily="34" charset="0"/>
              </a:defRPr>
            </a:lvl1pPr>
          </a:lstStyle>
          <a:p>
            <a:pPr algn="r">
              <a:lnSpc>
                <a:spcPct val="130000"/>
              </a:lnSpc>
            </a:pPr>
            <a:r>
              <a:rPr lang="zh-CN" altLang="en-US" dirty="0">
                <a:solidFill>
                  <a:srgbClr val="3E4150"/>
                </a:solidFill>
                <a:latin typeface="+mn-lt"/>
                <a:ea typeface="+mn-ea"/>
                <a:cs typeface="+mn-ea"/>
                <a:sym typeface="+mn-lt"/>
              </a:rPr>
              <a:t>目录</a:t>
            </a:r>
            <a:endParaRPr lang="zh-CN" altLang="en-US" dirty="0">
              <a:solidFill>
                <a:srgbClr val="3E4150"/>
              </a:solidFill>
              <a:latin typeface="+mn-lt"/>
              <a:ea typeface="+mn-ea"/>
              <a:cs typeface="+mn-ea"/>
              <a:sym typeface="+mn-lt"/>
            </a:endParaRPr>
          </a:p>
        </p:txBody>
      </p:sp>
      <p:pic>
        <p:nvPicPr>
          <p:cNvPr id="18" name="图片 17"/>
          <p:cNvPicPr>
            <a:picLocks noChangeAspect="1"/>
          </p:cNvPicPr>
          <p:nvPr>
            <p:custDataLst>
              <p:tags r:id="rId2"/>
            </p:custDataLst>
          </p:nvPr>
        </p:nvPicPr>
        <p:blipFill rotWithShape="1">
          <a:blip r:embed="rId3" cstate="print">
            <a:extLst>
              <a:ext uri="{28A0092B-C50C-407E-A947-70E740481C1C}">
                <a14:useLocalDpi xmlns:a14="http://schemas.microsoft.com/office/drawing/2010/main" val="0"/>
              </a:ext>
            </a:extLst>
          </a:blip>
          <a:srcRect t="49851"/>
          <a:stretch>
            <a:fillRect/>
          </a:stretch>
        </p:blipFill>
        <p:spPr>
          <a:xfrm rot="3471004">
            <a:off x="8073548" y="-1515310"/>
            <a:ext cx="6675711" cy="4628679"/>
          </a:xfrm>
          <a:prstGeom prst="rect">
            <a:avLst/>
          </a:prstGeom>
        </p:spPr>
      </p:pic>
      <p:grpSp>
        <p:nvGrpSpPr>
          <p:cNvPr id="3" name="组合 2"/>
          <p:cNvGrpSpPr/>
          <p:nvPr/>
        </p:nvGrpSpPr>
        <p:grpSpPr>
          <a:xfrm>
            <a:off x="1807185" y="1440000"/>
            <a:ext cx="3426460" cy="2108199"/>
            <a:chOff x="4276226" y="1417383"/>
            <a:chExt cx="2523411" cy="1568889"/>
          </a:xfrm>
        </p:grpSpPr>
        <p:sp>
          <p:nvSpPr>
            <p:cNvPr id="19" name="矩形 18"/>
            <p:cNvSpPr/>
            <p:nvPr/>
          </p:nvSpPr>
          <p:spPr>
            <a:xfrm>
              <a:off x="4276226" y="2442359"/>
              <a:ext cx="2523411" cy="543913"/>
            </a:xfrm>
            <a:prstGeom prst="rect">
              <a:avLst/>
            </a:prstGeom>
          </p:spPr>
          <p:txBody>
            <a:bodyPr wrap="square" anchor="ctr" anchorCtr="0">
              <a:spAutoFit/>
            </a:bodyPr>
            <a:lstStyle/>
            <a:p>
              <a:pPr algn="ctr">
                <a:lnSpc>
                  <a:spcPct val="130000"/>
                </a:lnSpc>
                <a:defRPr/>
              </a:pPr>
              <a:r>
                <a:rPr lang="en-US" altLang="zh-CN" sz="3200" b="1" kern="100" dirty="0">
                  <a:solidFill>
                    <a:srgbClr val="202A36"/>
                  </a:solidFill>
                  <a:cs typeface="+mn-ea"/>
                  <a:sym typeface="+mn-lt"/>
                </a:rPr>
                <a:t>01</a:t>
              </a:r>
              <a:r>
                <a:rPr lang="zh-CN" sz="3200" b="1" kern="100" dirty="0">
                  <a:solidFill>
                    <a:srgbClr val="202A36"/>
                  </a:solidFill>
                  <a:cs typeface="+mn-ea"/>
                  <a:sym typeface="+mn-lt"/>
                </a:rPr>
                <a:t>架构设计分析</a:t>
              </a:r>
              <a:endParaRPr lang="zh-CN" sz="3200" b="1" kern="100" dirty="0">
                <a:solidFill>
                  <a:srgbClr val="202A36"/>
                </a:solidFill>
                <a:cs typeface="+mn-ea"/>
                <a:sym typeface="+mn-lt"/>
              </a:endParaRPr>
            </a:p>
          </p:txBody>
        </p:sp>
        <p:grpSp>
          <p:nvGrpSpPr>
            <p:cNvPr id="43" name="组合 42"/>
            <p:cNvGrpSpPr/>
            <p:nvPr/>
          </p:nvGrpSpPr>
          <p:grpSpPr>
            <a:xfrm>
              <a:off x="5073711" y="1417383"/>
              <a:ext cx="927925" cy="937672"/>
              <a:chOff x="3379328" y="1833531"/>
              <a:chExt cx="927925" cy="937672"/>
            </a:xfrm>
          </p:grpSpPr>
          <p:sp>
            <p:nvSpPr>
              <p:cNvPr id="21" name="Oval 5"/>
              <p:cNvSpPr>
                <a:spLocks noChangeArrowheads="1"/>
              </p:cNvSpPr>
              <p:nvPr/>
            </p:nvSpPr>
            <p:spPr bwMode="auto">
              <a:xfrm>
                <a:off x="3379328" y="1833531"/>
                <a:ext cx="927925" cy="937672"/>
              </a:xfrm>
              <a:prstGeom prst="ellipse">
                <a:avLst/>
              </a:prstGeom>
              <a:solidFill>
                <a:srgbClr val="3E4150"/>
              </a:solidFill>
              <a:ln w="9525">
                <a:noFill/>
                <a:round/>
              </a:ln>
            </p:spPr>
            <p:txBody>
              <a:bodyPr vert="horz" wrap="square" lIns="91461" tIns="45731" rIns="91461" bIns="45731" numCol="1" anchor="ctr" anchorCtr="0" compatLnSpc="1"/>
              <a:lstStyle/>
              <a:p>
                <a:pPr>
                  <a:lnSpc>
                    <a:spcPct val="130000"/>
                  </a:lnSpc>
                </a:pPr>
                <a:endParaRPr lang="zh-CN" altLang="en-US" dirty="0">
                  <a:cs typeface="+mn-ea"/>
                  <a:sym typeface="+mn-lt"/>
                </a:endParaRPr>
              </a:p>
            </p:txBody>
          </p:sp>
          <p:sp>
            <p:nvSpPr>
              <p:cNvPr id="23" name="Freeform 28"/>
              <p:cNvSpPr>
                <a:spLocks noEditPoints="1"/>
              </p:cNvSpPr>
              <p:nvPr/>
            </p:nvSpPr>
            <p:spPr bwMode="auto">
              <a:xfrm>
                <a:off x="3568273" y="2089489"/>
                <a:ext cx="540879" cy="406399"/>
              </a:xfrm>
              <a:custGeom>
                <a:avLst/>
                <a:gdLst>
                  <a:gd name="T0" fmla="*/ 40 w 192"/>
                  <a:gd name="T1" fmla="*/ 118 h 144"/>
                  <a:gd name="T2" fmla="*/ 40 w 192"/>
                  <a:gd name="T3" fmla="*/ 118 h 144"/>
                  <a:gd name="T4" fmla="*/ 56 w 192"/>
                  <a:gd name="T5" fmla="*/ 116 h 144"/>
                  <a:gd name="T6" fmla="*/ 97 w 192"/>
                  <a:gd name="T7" fmla="*/ 137 h 144"/>
                  <a:gd name="T8" fmla="*/ 99 w 192"/>
                  <a:gd name="T9" fmla="*/ 137 h 144"/>
                  <a:gd name="T10" fmla="*/ 140 w 192"/>
                  <a:gd name="T11" fmla="*/ 116 h 144"/>
                  <a:gd name="T12" fmla="*/ 156 w 192"/>
                  <a:gd name="T13" fmla="*/ 118 h 144"/>
                  <a:gd name="T14" fmla="*/ 156 w 192"/>
                  <a:gd name="T15" fmla="*/ 118 h 144"/>
                  <a:gd name="T16" fmla="*/ 156 w 192"/>
                  <a:gd name="T17" fmla="*/ 70 h 144"/>
                  <a:gd name="T18" fmla="*/ 96 w 192"/>
                  <a:gd name="T19" fmla="*/ 98 h 144"/>
                  <a:gd name="T20" fmla="*/ 40 w 192"/>
                  <a:gd name="T21" fmla="*/ 72 h 144"/>
                  <a:gd name="T22" fmla="*/ 40 w 192"/>
                  <a:gd name="T23" fmla="*/ 118 h 144"/>
                  <a:gd name="T24" fmla="*/ 96 w 192"/>
                  <a:gd name="T25" fmla="*/ 0 h 144"/>
                  <a:gd name="T26" fmla="*/ 0 w 192"/>
                  <a:gd name="T27" fmla="*/ 44 h 144"/>
                  <a:gd name="T28" fmla="*/ 96 w 192"/>
                  <a:gd name="T29" fmla="*/ 88 h 144"/>
                  <a:gd name="T30" fmla="*/ 192 w 192"/>
                  <a:gd name="T31" fmla="*/ 44 h 144"/>
                  <a:gd name="T32" fmla="*/ 96 w 192"/>
                  <a:gd name="T33" fmla="*/ 0 h 144"/>
                  <a:gd name="T34" fmla="*/ 8 w 192"/>
                  <a:gd name="T35" fmla="*/ 56 h 144"/>
                  <a:gd name="T36" fmla="*/ 4 w 192"/>
                  <a:gd name="T37" fmla="*/ 104 h 144"/>
                  <a:gd name="T38" fmla="*/ 12 w 192"/>
                  <a:gd name="T39" fmla="*/ 104 h 144"/>
                  <a:gd name="T40" fmla="*/ 12 w 192"/>
                  <a:gd name="T41" fmla="*/ 58 h 144"/>
                  <a:gd name="T42" fmla="*/ 8 w 192"/>
                  <a:gd name="T43" fmla="*/ 56 h 144"/>
                  <a:gd name="T44" fmla="*/ 16 w 192"/>
                  <a:gd name="T45" fmla="*/ 144 h 144"/>
                  <a:gd name="T46" fmla="*/ 9 w 192"/>
                  <a:gd name="T47" fmla="*/ 124 h 144"/>
                  <a:gd name="T48" fmla="*/ 16 w 192"/>
                  <a:gd name="T49" fmla="*/ 116 h 144"/>
                  <a:gd name="T50" fmla="*/ 8 w 192"/>
                  <a:gd name="T51" fmla="*/ 108 h 144"/>
                  <a:gd name="T52" fmla="*/ 0 w 192"/>
                  <a:gd name="T53" fmla="*/ 116 h 144"/>
                  <a:gd name="T54" fmla="*/ 7 w 192"/>
                  <a:gd name="T55" fmla="*/ 124 h 144"/>
                  <a:gd name="T56" fmla="*/ 0 w 192"/>
                  <a:gd name="T57" fmla="*/ 144 h 144"/>
                  <a:gd name="T58" fmla="*/ 16 w 192"/>
                  <a:gd name="T5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2" h="144">
                    <a:moveTo>
                      <a:pt x="40" y="118"/>
                    </a:moveTo>
                    <a:cubicBezTo>
                      <a:pt x="40" y="118"/>
                      <a:pt x="40" y="118"/>
                      <a:pt x="40" y="118"/>
                    </a:cubicBezTo>
                    <a:cubicBezTo>
                      <a:pt x="45" y="116"/>
                      <a:pt x="50" y="116"/>
                      <a:pt x="56" y="116"/>
                    </a:cubicBezTo>
                    <a:cubicBezTo>
                      <a:pt x="72" y="116"/>
                      <a:pt x="91" y="127"/>
                      <a:pt x="97" y="137"/>
                    </a:cubicBezTo>
                    <a:cubicBezTo>
                      <a:pt x="99" y="137"/>
                      <a:pt x="99" y="137"/>
                      <a:pt x="99" y="137"/>
                    </a:cubicBezTo>
                    <a:cubicBezTo>
                      <a:pt x="105" y="127"/>
                      <a:pt x="123" y="116"/>
                      <a:pt x="140" y="116"/>
                    </a:cubicBezTo>
                    <a:cubicBezTo>
                      <a:pt x="145" y="116"/>
                      <a:pt x="151" y="116"/>
                      <a:pt x="156" y="118"/>
                    </a:cubicBezTo>
                    <a:cubicBezTo>
                      <a:pt x="156" y="118"/>
                      <a:pt x="156" y="118"/>
                      <a:pt x="156" y="118"/>
                    </a:cubicBezTo>
                    <a:cubicBezTo>
                      <a:pt x="156" y="70"/>
                      <a:pt x="156" y="70"/>
                      <a:pt x="156" y="70"/>
                    </a:cubicBezTo>
                    <a:cubicBezTo>
                      <a:pt x="96" y="98"/>
                      <a:pt x="96" y="98"/>
                      <a:pt x="96" y="98"/>
                    </a:cubicBezTo>
                    <a:cubicBezTo>
                      <a:pt x="40" y="72"/>
                      <a:pt x="40" y="72"/>
                      <a:pt x="40" y="72"/>
                    </a:cubicBezTo>
                    <a:lnTo>
                      <a:pt x="40" y="118"/>
                    </a:lnTo>
                    <a:close/>
                    <a:moveTo>
                      <a:pt x="96" y="0"/>
                    </a:moveTo>
                    <a:cubicBezTo>
                      <a:pt x="0" y="44"/>
                      <a:pt x="0" y="44"/>
                      <a:pt x="0" y="44"/>
                    </a:cubicBezTo>
                    <a:cubicBezTo>
                      <a:pt x="96" y="88"/>
                      <a:pt x="96" y="88"/>
                      <a:pt x="96" y="88"/>
                    </a:cubicBezTo>
                    <a:cubicBezTo>
                      <a:pt x="192" y="44"/>
                      <a:pt x="192" y="44"/>
                      <a:pt x="192" y="44"/>
                    </a:cubicBezTo>
                    <a:lnTo>
                      <a:pt x="96" y="0"/>
                    </a:lnTo>
                    <a:close/>
                    <a:moveTo>
                      <a:pt x="8" y="56"/>
                    </a:moveTo>
                    <a:cubicBezTo>
                      <a:pt x="4" y="104"/>
                      <a:pt x="4" y="104"/>
                      <a:pt x="4" y="104"/>
                    </a:cubicBezTo>
                    <a:cubicBezTo>
                      <a:pt x="12" y="104"/>
                      <a:pt x="12" y="104"/>
                      <a:pt x="12" y="104"/>
                    </a:cubicBezTo>
                    <a:cubicBezTo>
                      <a:pt x="12" y="58"/>
                      <a:pt x="12" y="58"/>
                      <a:pt x="12" y="58"/>
                    </a:cubicBezTo>
                    <a:lnTo>
                      <a:pt x="8" y="56"/>
                    </a:lnTo>
                    <a:close/>
                    <a:moveTo>
                      <a:pt x="16" y="144"/>
                    </a:moveTo>
                    <a:cubicBezTo>
                      <a:pt x="9" y="124"/>
                      <a:pt x="9" y="124"/>
                      <a:pt x="9" y="124"/>
                    </a:cubicBezTo>
                    <a:cubicBezTo>
                      <a:pt x="13" y="123"/>
                      <a:pt x="16" y="120"/>
                      <a:pt x="16" y="116"/>
                    </a:cubicBezTo>
                    <a:cubicBezTo>
                      <a:pt x="16" y="111"/>
                      <a:pt x="12" y="108"/>
                      <a:pt x="8" y="108"/>
                    </a:cubicBezTo>
                    <a:cubicBezTo>
                      <a:pt x="3" y="108"/>
                      <a:pt x="0" y="111"/>
                      <a:pt x="0" y="116"/>
                    </a:cubicBezTo>
                    <a:cubicBezTo>
                      <a:pt x="0" y="120"/>
                      <a:pt x="3" y="123"/>
                      <a:pt x="7" y="124"/>
                    </a:cubicBezTo>
                    <a:cubicBezTo>
                      <a:pt x="0" y="144"/>
                      <a:pt x="0" y="144"/>
                      <a:pt x="0" y="144"/>
                    </a:cubicBezTo>
                    <a:lnTo>
                      <a:pt x="16" y="144"/>
                    </a:lnTo>
                    <a:close/>
                  </a:path>
                </a:pathLst>
              </a:custGeom>
              <a:solidFill>
                <a:schemeClr val="bg1"/>
              </a:solidFill>
              <a:ln>
                <a:noFill/>
              </a:ln>
            </p:spPr>
            <p:txBody>
              <a:bodyPr vert="horz" wrap="square" lIns="91461" tIns="45731" rIns="91461" bIns="45731" numCol="1" anchor="ctr" anchorCtr="0" compatLnSpc="1"/>
              <a:lstStyle/>
              <a:p>
                <a:pPr>
                  <a:lnSpc>
                    <a:spcPct val="130000"/>
                  </a:lnSpc>
                </a:pPr>
                <a:endParaRPr lang="zh-CN" altLang="en-US" dirty="0">
                  <a:cs typeface="+mn-ea"/>
                  <a:sym typeface="+mn-lt"/>
                </a:endParaRPr>
              </a:p>
            </p:txBody>
          </p:sp>
        </p:grpSp>
      </p:grpSp>
      <p:grpSp>
        <p:nvGrpSpPr>
          <p:cNvPr id="5" name="组合 4"/>
          <p:cNvGrpSpPr/>
          <p:nvPr/>
        </p:nvGrpSpPr>
        <p:grpSpPr>
          <a:xfrm>
            <a:off x="6193995" y="1509850"/>
            <a:ext cx="3357879" cy="2113913"/>
            <a:chOff x="8243043" y="1420469"/>
            <a:chExt cx="2261557" cy="1511712"/>
          </a:xfrm>
        </p:grpSpPr>
        <p:grpSp>
          <p:nvGrpSpPr>
            <p:cNvPr id="45" name="组合 44"/>
            <p:cNvGrpSpPr/>
            <p:nvPr/>
          </p:nvGrpSpPr>
          <p:grpSpPr>
            <a:xfrm>
              <a:off x="8821559" y="1420469"/>
              <a:ext cx="848620" cy="902952"/>
              <a:chOff x="7127176" y="1836617"/>
              <a:chExt cx="848620" cy="902952"/>
            </a:xfrm>
          </p:grpSpPr>
          <p:sp>
            <p:nvSpPr>
              <p:cNvPr id="28" name="Oval 5"/>
              <p:cNvSpPr>
                <a:spLocks noChangeArrowheads="1"/>
              </p:cNvSpPr>
              <p:nvPr/>
            </p:nvSpPr>
            <p:spPr bwMode="auto">
              <a:xfrm>
                <a:off x="7127176" y="1836617"/>
                <a:ext cx="848620" cy="902952"/>
              </a:xfrm>
              <a:prstGeom prst="ellipse">
                <a:avLst/>
              </a:prstGeom>
              <a:solidFill>
                <a:srgbClr val="3E4150"/>
              </a:solidFill>
              <a:ln w="9525">
                <a:noFill/>
                <a:round/>
              </a:ln>
            </p:spPr>
            <p:txBody>
              <a:bodyPr vert="horz" wrap="square" lIns="91461" tIns="45731" rIns="91461" bIns="45731" numCol="1" anchor="ctr" anchorCtr="0" compatLnSpc="1"/>
              <a:lstStyle/>
              <a:p>
                <a:pPr>
                  <a:lnSpc>
                    <a:spcPct val="130000"/>
                  </a:lnSpc>
                </a:pPr>
                <a:endParaRPr lang="zh-CN" altLang="en-US" dirty="0">
                  <a:cs typeface="+mn-ea"/>
                  <a:sym typeface="+mn-lt"/>
                </a:endParaRPr>
              </a:p>
            </p:txBody>
          </p:sp>
          <p:sp>
            <p:nvSpPr>
              <p:cNvPr id="29" name="Freeform 8"/>
              <p:cNvSpPr>
                <a:spLocks noEditPoints="1"/>
              </p:cNvSpPr>
              <p:nvPr/>
            </p:nvSpPr>
            <p:spPr bwMode="auto">
              <a:xfrm rot="2925393">
                <a:off x="7420744" y="2041742"/>
                <a:ext cx="290305" cy="491990"/>
              </a:xfrm>
              <a:custGeom>
                <a:avLst/>
                <a:gdLst>
                  <a:gd name="T0" fmla="*/ 24 w 112"/>
                  <a:gd name="T1" fmla="*/ 148 h 192"/>
                  <a:gd name="T2" fmla="*/ 28 w 112"/>
                  <a:gd name="T3" fmla="*/ 52 h 192"/>
                  <a:gd name="T4" fmla="*/ 32 w 112"/>
                  <a:gd name="T5" fmla="*/ 172 h 192"/>
                  <a:gd name="T6" fmla="*/ 8 w 112"/>
                  <a:gd name="T7" fmla="*/ 184 h 192"/>
                  <a:gd name="T8" fmla="*/ 32 w 112"/>
                  <a:gd name="T9" fmla="*/ 172 h 192"/>
                  <a:gd name="T10" fmla="*/ 8 w 112"/>
                  <a:gd name="T11" fmla="*/ 35 h 192"/>
                  <a:gd name="T12" fmla="*/ 32 w 112"/>
                  <a:gd name="T13" fmla="*/ 164 h 192"/>
                  <a:gd name="T14" fmla="*/ 32 w 112"/>
                  <a:gd name="T15" fmla="*/ 192 h 192"/>
                  <a:gd name="T16" fmla="*/ 0 w 112"/>
                  <a:gd name="T17" fmla="*/ 184 h 192"/>
                  <a:gd name="T18" fmla="*/ 0 w 112"/>
                  <a:gd name="T19" fmla="*/ 32 h 192"/>
                  <a:gd name="T20" fmla="*/ 20 w 112"/>
                  <a:gd name="T21" fmla="*/ 0 h 192"/>
                  <a:gd name="T22" fmla="*/ 39 w 112"/>
                  <a:gd name="T23" fmla="*/ 32 h 192"/>
                  <a:gd name="T24" fmla="*/ 40 w 112"/>
                  <a:gd name="T25" fmla="*/ 184 h 192"/>
                  <a:gd name="T26" fmla="*/ 108 w 112"/>
                  <a:gd name="T27" fmla="*/ 164 h 192"/>
                  <a:gd name="T28" fmla="*/ 84 w 112"/>
                  <a:gd name="T29" fmla="*/ 172 h 192"/>
                  <a:gd name="T30" fmla="*/ 108 w 112"/>
                  <a:gd name="T31" fmla="*/ 164 h 192"/>
                  <a:gd name="T32" fmla="*/ 92 w 112"/>
                  <a:gd name="T33" fmla="*/ 140 h 192"/>
                  <a:gd name="T34" fmla="*/ 108 w 112"/>
                  <a:gd name="T35" fmla="*/ 148 h 192"/>
                  <a:gd name="T36" fmla="*/ 108 w 112"/>
                  <a:gd name="T37" fmla="*/ 116 h 192"/>
                  <a:gd name="T38" fmla="*/ 84 w 112"/>
                  <a:gd name="T39" fmla="*/ 124 h 192"/>
                  <a:gd name="T40" fmla="*/ 108 w 112"/>
                  <a:gd name="T41" fmla="*/ 116 h 192"/>
                  <a:gd name="T42" fmla="*/ 92 w 112"/>
                  <a:gd name="T43" fmla="*/ 92 h 192"/>
                  <a:gd name="T44" fmla="*/ 108 w 112"/>
                  <a:gd name="T45" fmla="*/ 100 h 192"/>
                  <a:gd name="T46" fmla="*/ 108 w 112"/>
                  <a:gd name="T47" fmla="*/ 68 h 192"/>
                  <a:gd name="T48" fmla="*/ 84 w 112"/>
                  <a:gd name="T49" fmla="*/ 76 h 192"/>
                  <a:gd name="T50" fmla="*/ 108 w 112"/>
                  <a:gd name="T51" fmla="*/ 68 h 192"/>
                  <a:gd name="T52" fmla="*/ 92 w 112"/>
                  <a:gd name="T53" fmla="*/ 44 h 192"/>
                  <a:gd name="T54" fmla="*/ 108 w 112"/>
                  <a:gd name="T55" fmla="*/ 52 h 192"/>
                  <a:gd name="T56" fmla="*/ 108 w 112"/>
                  <a:gd name="T57" fmla="*/ 20 h 192"/>
                  <a:gd name="T58" fmla="*/ 84 w 112"/>
                  <a:gd name="T59" fmla="*/ 28 h 192"/>
                  <a:gd name="T60" fmla="*/ 108 w 112"/>
                  <a:gd name="T61" fmla="*/ 20 h 192"/>
                  <a:gd name="T62" fmla="*/ 64 w 112"/>
                  <a:gd name="T63" fmla="*/ 192 h 192"/>
                  <a:gd name="T64" fmla="*/ 56 w 112"/>
                  <a:gd name="T65" fmla="*/ 8 h 192"/>
                  <a:gd name="T66" fmla="*/ 104 w 112"/>
                  <a:gd name="T67" fmla="*/ 0 h 192"/>
                  <a:gd name="T68" fmla="*/ 112 w 112"/>
                  <a:gd name="T69" fmla="*/ 1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2" h="192">
                    <a:moveTo>
                      <a:pt x="28" y="148"/>
                    </a:moveTo>
                    <a:cubicBezTo>
                      <a:pt x="24" y="148"/>
                      <a:pt x="24" y="148"/>
                      <a:pt x="24" y="148"/>
                    </a:cubicBezTo>
                    <a:cubicBezTo>
                      <a:pt x="24" y="52"/>
                      <a:pt x="24" y="52"/>
                      <a:pt x="24" y="52"/>
                    </a:cubicBezTo>
                    <a:cubicBezTo>
                      <a:pt x="28" y="52"/>
                      <a:pt x="28" y="52"/>
                      <a:pt x="28" y="52"/>
                    </a:cubicBezTo>
                    <a:lnTo>
                      <a:pt x="28" y="148"/>
                    </a:lnTo>
                    <a:close/>
                    <a:moveTo>
                      <a:pt x="32" y="172"/>
                    </a:moveTo>
                    <a:cubicBezTo>
                      <a:pt x="8" y="172"/>
                      <a:pt x="8" y="172"/>
                      <a:pt x="8" y="172"/>
                    </a:cubicBezTo>
                    <a:cubicBezTo>
                      <a:pt x="8" y="184"/>
                      <a:pt x="8" y="184"/>
                      <a:pt x="8" y="184"/>
                    </a:cubicBezTo>
                    <a:cubicBezTo>
                      <a:pt x="32" y="184"/>
                      <a:pt x="32" y="184"/>
                      <a:pt x="32" y="184"/>
                    </a:cubicBezTo>
                    <a:lnTo>
                      <a:pt x="32" y="172"/>
                    </a:lnTo>
                    <a:close/>
                    <a:moveTo>
                      <a:pt x="32" y="35"/>
                    </a:moveTo>
                    <a:cubicBezTo>
                      <a:pt x="8" y="35"/>
                      <a:pt x="8" y="35"/>
                      <a:pt x="8" y="35"/>
                    </a:cubicBezTo>
                    <a:cubicBezTo>
                      <a:pt x="8" y="164"/>
                      <a:pt x="8" y="164"/>
                      <a:pt x="8" y="164"/>
                    </a:cubicBezTo>
                    <a:cubicBezTo>
                      <a:pt x="32" y="164"/>
                      <a:pt x="32" y="164"/>
                      <a:pt x="32" y="164"/>
                    </a:cubicBezTo>
                    <a:lnTo>
                      <a:pt x="32" y="35"/>
                    </a:lnTo>
                    <a:close/>
                    <a:moveTo>
                      <a:pt x="32" y="192"/>
                    </a:moveTo>
                    <a:cubicBezTo>
                      <a:pt x="8" y="192"/>
                      <a:pt x="8" y="192"/>
                      <a:pt x="8" y="192"/>
                    </a:cubicBezTo>
                    <a:cubicBezTo>
                      <a:pt x="3" y="192"/>
                      <a:pt x="0" y="188"/>
                      <a:pt x="0" y="184"/>
                    </a:cubicBezTo>
                    <a:cubicBezTo>
                      <a:pt x="0" y="35"/>
                      <a:pt x="0" y="35"/>
                      <a:pt x="0" y="35"/>
                    </a:cubicBezTo>
                    <a:cubicBezTo>
                      <a:pt x="0" y="34"/>
                      <a:pt x="0" y="33"/>
                      <a:pt x="0" y="32"/>
                    </a:cubicBezTo>
                    <a:cubicBezTo>
                      <a:pt x="12" y="4"/>
                      <a:pt x="12" y="4"/>
                      <a:pt x="12" y="4"/>
                    </a:cubicBezTo>
                    <a:cubicBezTo>
                      <a:pt x="14" y="2"/>
                      <a:pt x="16" y="0"/>
                      <a:pt x="20" y="0"/>
                    </a:cubicBezTo>
                    <a:cubicBezTo>
                      <a:pt x="23" y="0"/>
                      <a:pt x="26" y="2"/>
                      <a:pt x="27" y="4"/>
                    </a:cubicBezTo>
                    <a:cubicBezTo>
                      <a:pt x="39" y="32"/>
                      <a:pt x="39" y="32"/>
                      <a:pt x="39" y="32"/>
                    </a:cubicBezTo>
                    <a:cubicBezTo>
                      <a:pt x="39" y="33"/>
                      <a:pt x="40" y="34"/>
                      <a:pt x="40" y="35"/>
                    </a:cubicBezTo>
                    <a:cubicBezTo>
                      <a:pt x="40" y="184"/>
                      <a:pt x="40" y="184"/>
                      <a:pt x="40" y="184"/>
                    </a:cubicBezTo>
                    <a:cubicBezTo>
                      <a:pt x="40" y="188"/>
                      <a:pt x="36" y="192"/>
                      <a:pt x="32" y="192"/>
                    </a:cubicBezTo>
                    <a:close/>
                    <a:moveTo>
                      <a:pt x="108" y="164"/>
                    </a:moveTo>
                    <a:cubicBezTo>
                      <a:pt x="84" y="164"/>
                      <a:pt x="84" y="164"/>
                      <a:pt x="84" y="164"/>
                    </a:cubicBezTo>
                    <a:cubicBezTo>
                      <a:pt x="84" y="172"/>
                      <a:pt x="84" y="172"/>
                      <a:pt x="84" y="172"/>
                    </a:cubicBezTo>
                    <a:cubicBezTo>
                      <a:pt x="108" y="172"/>
                      <a:pt x="108" y="172"/>
                      <a:pt x="108" y="172"/>
                    </a:cubicBezTo>
                    <a:lnTo>
                      <a:pt x="108" y="164"/>
                    </a:lnTo>
                    <a:close/>
                    <a:moveTo>
                      <a:pt x="108" y="140"/>
                    </a:moveTo>
                    <a:cubicBezTo>
                      <a:pt x="92" y="140"/>
                      <a:pt x="92" y="140"/>
                      <a:pt x="92" y="140"/>
                    </a:cubicBezTo>
                    <a:cubicBezTo>
                      <a:pt x="92" y="148"/>
                      <a:pt x="92" y="148"/>
                      <a:pt x="92" y="148"/>
                    </a:cubicBezTo>
                    <a:cubicBezTo>
                      <a:pt x="108" y="148"/>
                      <a:pt x="108" y="148"/>
                      <a:pt x="108" y="148"/>
                    </a:cubicBezTo>
                    <a:lnTo>
                      <a:pt x="108" y="140"/>
                    </a:lnTo>
                    <a:close/>
                    <a:moveTo>
                      <a:pt x="108" y="116"/>
                    </a:moveTo>
                    <a:cubicBezTo>
                      <a:pt x="84" y="116"/>
                      <a:pt x="84" y="116"/>
                      <a:pt x="84" y="116"/>
                    </a:cubicBezTo>
                    <a:cubicBezTo>
                      <a:pt x="84" y="124"/>
                      <a:pt x="84" y="124"/>
                      <a:pt x="84" y="124"/>
                    </a:cubicBezTo>
                    <a:cubicBezTo>
                      <a:pt x="108" y="124"/>
                      <a:pt x="108" y="124"/>
                      <a:pt x="108" y="124"/>
                    </a:cubicBezTo>
                    <a:lnTo>
                      <a:pt x="108" y="116"/>
                    </a:lnTo>
                    <a:close/>
                    <a:moveTo>
                      <a:pt x="108" y="92"/>
                    </a:moveTo>
                    <a:cubicBezTo>
                      <a:pt x="92" y="92"/>
                      <a:pt x="92" y="92"/>
                      <a:pt x="92" y="92"/>
                    </a:cubicBezTo>
                    <a:cubicBezTo>
                      <a:pt x="92" y="100"/>
                      <a:pt x="92" y="100"/>
                      <a:pt x="92" y="100"/>
                    </a:cubicBezTo>
                    <a:cubicBezTo>
                      <a:pt x="108" y="100"/>
                      <a:pt x="108" y="100"/>
                      <a:pt x="108" y="100"/>
                    </a:cubicBezTo>
                    <a:lnTo>
                      <a:pt x="108" y="92"/>
                    </a:lnTo>
                    <a:close/>
                    <a:moveTo>
                      <a:pt x="108" y="68"/>
                    </a:moveTo>
                    <a:cubicBezTo>
                      <a:pt x="84" y="68"/>
                      <a:pt x="84" y="68"/>
                      <a:pt x="84" y="68"/>
                    </a:cubicBezTo>
                    <a:cubicBezTo>
                      <a:pt x="84" y="76"/>
                      <a:pt x="84" y="76"/>
                      <a:pt x="84" y="76"/>
                    </a:cubicBezTo>
                    <a:cubicBezTo>
                      <a:pt x="108" y="76"/>
                      <a:pt x="108" y="76"/>
                      <a:pt x="108" y="76"/>
                    </a:cubicBezTo>
                    <a:lnTo>
                      <a:pt x="108" y="68"/>
                    </a:lnTo>
                    <a:close/>
                    <a:moveTo>
                      <a:pt x="108" y="44"/>
                    </a:moveTo>
                    <a:cubicBezTo>
                      <a:pt x="92" y="44"/>
                      <a:pt x="92" y="44"/>
                      <a:pt x="92" y="44"/>
                    </a:cubicBezTo>
                    <a:cubicBezTo>
                      <a:pt x="92" y="52"/>
                      <a:pt x="92" y="52"/>
                      <a:pt x="92" y="52"/>
                    </a:cubicBezTo>
                    <a:cubicBezTo>
                      <a:pt x="108" y="52"/>
                      <a:pt x="108" y="52"/>
                      <a:pt x="108" y="52"/>
                    </a:cubicBezTo>
                    <a:lnTo>
                      <a:pt x="108" y="44"/>
                    </a:lnTo>
                    <a:close/>
                    <a:moveTo>
                      <a:pt x="108" y="20"/>
                    </a:moveTo>
                    <a:cubicBezTo>
                      <a:pt x="84" y="20"/>
                      <a:pt x="84" y="20"/>
                      <a:pt x="84" y="20"/>
                    </a:cubicBezTo>
                    <a:cubicBezTo>
                      <a:pt x="84" y="28"/>
                      <a:pt x="84" y="28"/>
                      <a:pt x="84" y="28"/>
                    </a:cubicBezTo>
                    <a:cubicBezTo>
                      <a:pt x="108" y="28"/>
                      <a:pt x="108" y="28"/>
                      <a:pt x="108" y="28"/>
                    </a:cubicBezTo>
                    <a:lnTo>
                      <a:pt x="108" y="20"/>
                    </a:lnTo>
                    <a:close/>
                    <a:moveTo>
                      <a:pt x="104" y="192"/>
                    </a:moveTo>
                    <a:cubicBezTo>
                      <a:pt x="64" y="192"/>
                      <a:pt x="64" y="192"/>
                      <a:pt x="64" y="192"/>
                    </a:cubicBezTo>
                    <a:cubicBezTo>
                      <a:pt x="59" y="192"/>
                      <a:pt x="56" y="188"/>
                      <a:pt x="56" y="184"/>
                    </a:cubicBezTo>
                    <a:cubicBezTo>
                      <a:pt x="56" y="8"/>
                      <a:pt x="56" y="8"/>
                      <a:pt x="56" y="8"/>
                    </a:cubicBezTo>
                    <a:cubicBezTo>
                      <a:pt x="56" y="3"/>
                      <a:pt x="59" y="0"/>
                      <a:pt x="64" y="0"/>
                    </a:cubicBezTo>
                    <a:cubicBezTo>
                      <a:pt x="104" y="0"/>
                      <a:pt x="104" y="0"/>
                      <a:pt x="104" y="0"/>
                    </a:cubicBezTo>
                    <a:cubicBezTo>
                      <a:pt x="108" y="0"/>
                      <a:pt x="112" y="3"/>
                      <a:pt x="112" y="8"/>
                    </a:cubicBezTo>
                    <a:cubicBezTo>
                      <a:pt x="112" y="184"/>
                      <a:pt x="112" y="184"/>
                      <a:pt x="112" y="184"/>
                    </a:cubicBezTo>
                    <a:cubicBezTo>
                      <a:pt x="112" y="188"/>
                      <a:pt x="108" y="192"/>
                      <a:pt x="104" y="192"/>
                    </a:cubicBezTo>
                    <a:close/>
                  </a:path>
                </a:pathLst>
              </a:custGeom>
              <a:solidFill>
                <a:schemeClr val="bg1"/>
              </a:solidFill>
              <a:ln>
                <a:noFill/>
              </a:ln>
            </p:spPr>
            <p:txBody>
              <a:bodyPr vert="horz" wrap="square" lIns="91461" tIns="45731" rIns="91461" bIns="45731" numCol="1" anchor="ctr" anchorCtr="0" compatLnSpc="1"/>
              <a:lstStyle/>
              <a:p>
                <a:pPr>
                  <a:lnSpc>
                    <a:spcPct val="130000"/>
                  </a:lnSpc>
                </a:pPr>
                <a:endParaRPr lang="zh-CN" altLang="en-US" dirty="0">
                  <a:cs typeface="+mn-ea"/>
                  <a:sym typeface="+mn-lt"/>
                </a:endParaRPr>
              </a:p>
            </p:txBody>
          </p:sp>
        </p:grpSp>
        <p:sp>
          <p:nvSpPr>
            <p:cNvPr id="50" name="矩形 49"/>
            <p:cNvSpPr/>
            <p:nvPr/>
          </p:nvSpPr>
          <p:spPr>
            <a:xfrm>
              <a:off x="8243043" y="2409507"/>
              <a:ext cx="2261557" cy="522674"/>
            </a:xfrm>
            <a:prstGeom prst="rect">
              <a:avLst/>
            </a:prstGeom>
          </p:spPr>
          <p:txBody>
            <a:bodyPr wrap="square" anchor="ctr" anchorCtr="0">
              <a:spAutoFit/>
            </a:bodyPr>
            <a:lstStyle/>
            <a:p>
              <a:pPr algn="ctr">
                <a:lnSpc>
                  <a:spcPct val="130000"/>
                </a:lnSpc>
                <a:defRPr/>
              </a:pPr>
              <a:r>
                <a:rPr lang="zh-CN" sz="3200" b="1" kern="100" dirty="0">
                  <a:solidFill>
                    <a:srgbClr val="202A36"/>
                  </a:solidFill>
                  <a:cs typeface="+mn-ea"/>
                  <a:sym typeface="+mn-lt"/>
                </a:rPr>
                <a:t>02测试效果展示</a:t>
              </a:r>
              <a:endParaRPr lang="zh-CN" altLang="en-US" sz="3200" b="1" kern="100" dirty="0">
                <a:solidFill>
                  <a:srgbClr val="C00000"/>
                </a:solidFill>
                <a:cs typeface="+mn-ea"/>
                <a:sym typeface="+mn-lt"/>
              </a:endParaRPr>
            </a:p>
          </p:txBody>
        </p:sp>
      </p:grpSp>
      <p:grpSp>
        <p:nvGrpSpPr>
          <p:cNvPr id="6" name="组合 5"/>
          <p:cNvGrpSpPr/>
          <p:nvPr/>
        </p:nvGrpSpPr>
        <p:grpSpPr>
          <a:xfrm>
            <a:off x="4608000" y="3744000"/>
            <a:ext cx="2520000" cy="2105019"/>
            <a:chOff x="2397536" y="3472458"/>
            <a:chExt cx="1685556" cy="1422991"/>
          </a:xfrm>
        </p:grpSpPr>
        <p:grpSp>
          <p:nvGrpSpPr>
            <p:cNvPr id="35" name="组合 34"/>
            <p:cNvGrpSpPr/>
            <p:nvPr/>
          </p:nvGrpSpPr>
          <p:grpSpPr>
            <a:xfrm>
              <a:off x="2787389" y="3472458"/>
              <a:ext cx="842778" cy="851759"/>
              <a:chOff x="6601900" y="3801169"/>
              <a:chExt cx="842778" cy="851759"/>
            </a:xfrm>
          </p:grpSpPr>
          <p:sp>
            <p:nvSpPr>
              <p:cNvPr id="32" name="Oval 5"/>
              <p:cNvSpPr>
                <a:spLocks noChangeArrowheads="1"/>
              </p:cNvSpPr>
              <p:nvPr/>
            </p:nvSpPr>
            <p:spPr bwMode="auto">
              <a:xfrm>
                <a:off x="6601900" y="3801169"/>
                <a:ext cx="842778" cy="851759"/>
              </a:xfrm>
              <a:prstGeom prst="ellipse">
                <a:avLst/>
              </a:prstGeom>
              <a:solidFill>
                <a:srgbClr val="3E4150"/>
              </a:solidFill>
              <a:ln w="9525">
                <a:noFill/>
                <a:round/>
              </a:ln>
            </p:spPr>
            <p:txBody>
              <a:bodyPr vert="horz" wrap="square" lIns="91461" tIns="45731" rIns="91461" bIns="45731" numCol="1" anchor="ctr" anchorCtr="0" compatLnSpc="1"/>
              <a:lstStyle/>
              <a:p>
                <a:pPr>
                  <a:lnSpc>
                    <a:spcPct val="130000"/>
                  </a:lnSpc>
                </a:pPr>
                <a:endParaRPr lang="zh-CN" altLang="en-US" dirty="0">
                  <a:cs typeface="+mn-ea"/>
                  <a:sym typeface="+mn-lt"/>
                </a:endParaRPr>
              </a:p>
            </p:txBody>
          </p:sp>
          <p:sp>
            <p:nvSpPr>
              <p:cNvPr id="34" name="Freeform 7"/>
              <p:cNvSpPr>
                <a:spLocks noEditPoints="1"/>
              </p:cNvSpPr>
              <p:nvPr/>
            </p:nvSpPr>
            <p:spPr bwMode="auto">
              <a:xfrm>
                <a:off x="6766086" y="3992608"/>
                <a:ext cx="506498" cy="426234"/>
              </a:xfrm>
              <a:custGeom>
                <a:avLst/>
                <a:gdLst>
                  <a:gd name="T0" fmla="*/ 156 w 192"/>
                  <a:gd name="T1" fmla="*/ 17 h 161"/>
                  <a:gd name="T2" fmla="*/ 128 w 192"/>
                  <a:gd name="T3" fmla="*/ 45 h 161"/>
                  <a:gd name="T4" fmla="*/ 64 w 192"/>
                  <a:gd name="T5" fmla="*/ 45 h 161"/>
                  <a:gd name="T6" fmla="*/ 60 w 192"/>
                  <a:gd name="T7" fmla="*/ 29 h 161"/>
                  <a:gd name="T8" fmla="*/ 64 w 192"/>
                  <a:gd name="T9" fmla="*/ 40 h 161"/>
                  <a:gd name="T10" fmla="*/ 70 w 192"/>
                  <a:gd name="T11" fmla="*/ 47 h 161"/>
                  <a:gd name="T12" fmla="*/ 168 w 192"/>
                  <a:gd name="T13" fmla="*/ 109 h 161"/>
                  <a:gd name="T14" fmla="*/ 148 w 192"/>
                  <a:gd name="T15" fmla="*/ 141 h 161"/>
                  <a:gd name="T16" fmla="*/ 168 w 192"/>
                  <a:gd name="T17" fmla="*/ 109 h 161"/>
                  <a:gd name="T18" fmla="*/ 148 w 192"/>
                  <a:gd name="T19" fmla="*/ 81 h 161"/>
                  <a:gd name="T20" fmla="*/ 168 w 192"/>
                  <a:gd name="T21" fmla="*/ 97 h 161"/>
                  <a:gd name="T22" fmla="*/ 136 w 192"/>
                  <a:gd name="T23" fmla="*/ 109 h 161"/>
                  <a:gd name="T24" fmla="*/ 116 w 192"/>
                  <a:gd name="T25" fmla="*/ 141 h 161"/>
                  <a:gd name="T26" fmla="*/ 136 w 192"/>
                  <a:gd name="T27" fmla="*/ 109 h 161"/>
                  <a:gd name="T28" fmla="*/ 116 w 192"/>
                  <a:gd name="T29" fmla="*/ 81 h 161"/>
                  <a:gd name="T30" fmla="*/ 136 w 192"/>
                  <a:gd name="T31" fmla="*/ 97 h 161"/>
                  <a:gd name="T32" fmla="*/ 104 w 192"/>
                  <a:gd name="T33" fmla="*/ 109 h 161"/>
                  <a:gd name="T34" fmla="*/ 84 w 192"/>
                  <a:gd name="T35" fmla="*/ 141 h 161"/>
                  <a:gd name="T36" fmla="*/ 104 w 192"/>
                  <a:gd name="T37" fmla="*/ 109 h 161"/>
                  <a:gd name="T38" fmla="*/ 84 w 192"/>
                  <a:gd name="T39" fmla="*/ 81 h 161"/>
                  <a:gd name="T40" fmla="*/ 104 w 192"/>
                  <a:gd name="T41" fmla="*/ 97 h 161"/>
                  <a:gd name="T42" fmla="*/ 64 w 192"/>
                  <a:gd name="T43" fmla="*/ 25 h 161"/>
                  <a:gd name="T44" fmla="*/ 64 w 192"/>
                  <a:gd name="T45" fmla="*/ 57 h 161"/>
                  <a:gd name="T46" fmla="*/ 64 w 192"/>
                  <a:gd name="T47" fmla="*/ 25 h 161"/>
                  <a:gd name="T48" fmla="*/ 20 w 192"/>
                  <a:gd name="T49" fmla="*/ 109 h 161"/>
                  <a:gd name="T50" fmla="*/ 44 w 192"/>
                  <a:gd name="T51" fmla="*/ 149 h 161"/>
                  <a:gd name="T52" fmla="*/ 40 w 192"/>
                  <a:gd name="T53" fmla="*/ 81 h 161"/>
                  <a:gd name="T54" fmla="*/ 20 w 192"/>
                  <a:gd name="T55" fmla="*/ 97 h 161"/>
                  <a:gd name="T56" fmla="*/ 40 w 192"/>
                  <a:gd name="T57" fmla="*/ 81 h 161"/>
                  <a:gd name="T58" fmla="*/ 72 w 192"/>
                  <a:gd name="T59" fmla="*/ 81 h 161"/>
                  <a:gd name="T60" fmla="*/ 52 w 192"/>
                  <a:gd name="T61" fmla="*/ 97 h 161"/>
                  <a:gd name="T62" fmla="*/ 48 w 192"/>
                  <a:gd name="T63" fmla="*/ 149 h 161"/>
                  <a:gd name="T64" fmla="*/ 72 w 192"/>
                  <a:gd name="T65" fmla="*/ 109 h 161"/>
                  <a:gd name="T66" fmla="*/ 48 w 192"/>
                  <a:gd name="T67" fmla="*/ 149 h 161"/>
                  <a:gd name="T68" fmla="*/ 188 w 192"/>
                  <a:gd name="T69" fmla="*/ 161 h 161"/>
                  <a:gd name="T70" fmla="*/ 4 w 192"/>
                  <a:gd name="T71" fmla="*/ 65 h 161"/>
                  <a:gd name="T72" fmla="*/ 0 w 192"/>
                  <a:gd name="T73" fmla="*/ 61 h 161"/>
                  <a:gd name="T74" fmla="*/ 8 w 192"/>
                  <a:gd name="T75" fmla="*/ 53 h 161"/>
                  <a:gd name="T76" fmla="*/ 123 w 192"/>
                  <a:gd name="T77" fmla="*/ 53 h 161"/>
                  <a:gd name="T78" fmla="*/ 192 w 192"/>
                  <a:gd name="T79" fmla="*/ 53 h 161"/>
                  <a:gd name="T80" fmla="*/ 188 w 192"/>
                  <a:gd name="T81" fmla="*/ 6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2" h="161">
                    <a:moveTo>
                      <a:pt x="95" y="17"/>
                    </a:moveTo>
                    <a:cubicBezTo>
                      <a:pt x="156" y="17"/>
                      <a:pt x="156" y="17"/>
                      <a:pt x="156" y="17"/>
                    </a:cubicBezTo>
                    <a:cubicBezTo>
                      <a:pt x="192" y="45"/>
                      <a:pt x="192" y="45"/>
                      <a:pt x="192" y="45"/>
                    </a:cubicBezTo>
                    <a:cubicBezTo>
                      <a:pt x="128" y="45"/>
                      <a:pt x="128" y="45"/>
                      <a:pt x="128" y="45"/>
                    </a:cubicBezTo>
                    <a:lnTo>
                      <a:pt x="95" y="17"/>
                    </a:lnTo>
                    <a:close/>
                    <a:moveTo>
                      <a:pt x="64" y="45"/>
                    </a:moveTo>
                    <a:cubicBezTo>
                      <a:pt x="60" y="45"/>
                      <a:pt x="60" y="45"/>
                      <a:pt x="60" y="45"/>
                    </a:cubicBezTo>
                    <a:cubicBezTo>
                      <a:pt x="60" y="29"/>
                      <a:pt x="60" y="29"/>
                      <a:pt x="60" y="29"/>
                    </a:cubicBezTo>
                    <a:cubicBezTo>
                      <a:pt x="64" y="29"/>
                      <a:pt x="64" y="29"/>
                      <a:pt x="64" y="29"/>
                    </a:cubicBezTo>
                    <a:cubicBezTo>
                      <a:pt x="64" y="40"/>
                      <a:pt x="64" y="40"/>
                      <a:pt x="64" y="40"/>
                    </a:cubicBezTo>
                    <a:cubicBezTo>
                      <a:pt x="72" y="44"/>
                      <a:pt x="72" y="44"/>
                      <a:pt x="72" y="44"/>
                    </a:cubicBezTo>
                    <a:cubicBezTo>
                      <a:pt x="70" y="47"/>
                      <a:pt x="70" y="47"/>
                      <a:pt x="70" y="47"/>
                    </a:cubicBezTo>
                    <a:lnTo>
                      <a:pt x="64" y="45"/>
                    </a:lnTo>
                    <a:close/>
                    <a:moveTo>
                      <a:pt x="168" y="109"/>
                    </a:moveTo>
                    <a:cubicBezTo>
                      <a:pt x="148" y="109"/>
                      <a:pt x="148" y="109"/>
                      <a:pt x="148" y="109"/>
                    </a:cubicBezTo>
                    <a:cubicBezTo>
                      <a:pt x="148" y="141"/>
                      <a:pt x="148" y="141"/>
                      <a:pt x="148" y="141"/>
                    </a:cubicBezTo>
                    <a:cubicBezTo>
                      <a:pt x="168" y="141"/>
                      <a:pt x="168" y="141"/>
                      <a:pt x="168" y="141"/>
                    </a:cubicBezTo>
                    <a:lnTo>
                      <a:pt x="168" y="109"/>
                    </a:lnTo>
                    <a:close/>
                    <a:moveTo>
                      <a:pt x="168" y="81"/>
                    </a:moveTo>
                    <a:cubicBezTo>
                      <a:pt x="148" y="81"/>
                      <a:pt x="148" y="81"/>
                      <a:pt x="148" y="81"/>
                    </a:cubicBezTo>
                    <a:cubicBezTo>
                      <a:pt x="148" y="97"/>
                      <a:pt x="148" y="97"/>
                      <a:pt x="148" y="97"/>
                    </a:cubicBezTo>
                    <a:cubicBezTo>
                      <a:pt x="168" y="97"/>
                      <a:pt x="168" y="97"/>
                      <a:pt x="168" y="97"/>
                    </a:cubicBezTo>
                    <a:lnTo>
                      <a:pt x="168" y="81"/>
                    </a:lnTo>
                    <a:close/>
                    <a:moveTo>
                      <a:pt x="136" y="109"/>
                    </a:moveTo>
                    <a:cubicBezTo>
                      <a:pt x="116" y="109"/>
                      <a:pt x="116" y="109"/>
                      <a:pt x="116" y="109"/>
                    </a:cubicBezTo>
                    <a:cubicBezTo>
                      <a:pt x="116" y="141"/>
                      <a:pt x="116" y="141"/>
                      <a:pt x="116" y="141"/>
                    </a:cubicBezTo>
                    <a:cubicBezTo>
                      <a:pt x="136" y="141"/>
                      <a:pt x="136" y="141"/>
                      <a:pt x="136" y="141"/>
                    </a:cubicBezTo>
                    <a:lnTo>
                      <a:pt x="136" y="109"/>
                    </a:lnTo>
                    <a:close/>
                    <a:moveTo>
                      <a:pt x="136" y="81"/>
                    </a:moveTo>
                    <a:cubicBezTo>
                      <a:pt x="116" y="81"/>
                      <a:pt x="116" y="81"/>
                      <a:pt x="116" y="81"/>
                    </a:cubicBezTo>
                    <a:cubicBezTo>
                      <a:pt x="116" y="97"/>
                      <a:pt x="116" y="97"/>
                      <a:pt x="116" y="97"/>
                    </a:cubicBezTo>
                    <a:cubicBezTo>
                      <a:pt x="136" y="97"/>
                      <a:pt x="136" y="97"/>
                      <a:pt x="136" y="97"/>
                    </a:cubicBezTo>
                    <a:lnTo>
                      <a:pt x="136" y="81"/>
                    </a:lnTo>
                    <a:close/>
                    <a:moveTo>
                      <a:pt x="104" y="109"/>
                    </a:moveTo>
                    <a:cubicBezTo>
                      <a:pt x="84" y="109"/>
                      <a:pt x="84" y="109"/>
                      <a:pt x="84" y="109"/>
                    </a:cubicBezTo>
                    <a:cubicBezTo>
                      <a:pt x="84" y="141"/>
                      <a:pt x="84" y="141"/>
                      <a:pt x="84" y="141"/>
                    </a:cubicBezTo>
                    <a:cubicBezTo>
                      <a:pt x="104" y="141"/>
                      <a:pt x="104" y="141"/>
                      <a:pt x="104" y="141"/>
                    </a:cubicBezTo>
                    <a:lnTo>
                      <a:pt x="104" y="109"/>
                    </a:lnTo>
                    <a:close/>
                    <a:moveTo>
                      <a:pt x="104" y="81"/>
                    </a:moveTo>
                    <a:cubicBezTo>
                      <a:pt x="84" y="81"/>
                      <a:pt x="84" y="81"/>
                      <a:pt x="84" y="81"/>
                    </a:cubicBezTo>
                    <a:cubicBezTo>
                      <a:pt x="84" y="97"/>
                      <a:pt x="84" y="97"/>
                      <a:pt x="84" y="97"/>
                    </a:cubicBezTo>
                    <a:cubicBezTo>
                      <a:pt x="104" y="97"/>
                      <a:pt x="104" y="97"/>
                      <a:pt x="104" y="97"/>
                    </a:cubicBezTo>
                    <a:lnTo>
                      <a:pt x="104" y="81"/>
                    </a:lnTo>
                    <a:close/>
                    <a:moveTo>
                      <a:pt x="64" y="25"/>
                    </a:moveTo>
                    <a:cubicBezTo>
                      <a:pt x="55" y="25"/>
                      <a:pt x="48" y="32"/>
                      <a:pt x="48" y="41"/>
                    </a:cubicBezTo>
                    <a:cubicBezTo>
                      <a:pt x="48" y="49"/>
                      <a:pt x="55" y="57"/>
                      <a:pt x="64" y="57"/>
                    </a:cubicBezTo>
                    <a:cubicBezTo>
                      <a:pt x="72" y="57"/>
                      <a:pt x="80" y="49"/>
                      <a:pt x="80" y="41"/>
                    </a:cubicBezTo>
                    <a:cubicBezTo>
                      <a:pt x="80" y="32"/>
                      <a:pt x="72" y="25"/>
                      <a:pt x="64" y="25"/>
                    </a:cubicBezTo>
                    <a:close/>
                    <a:moveTo>
                      <a:pt x="44" y="109"/>
                    </a:moveTo>
                    <a:cubicBezTo>
                      <a:pt x="20" y="109"/>
                      <a:pt x="20" y="109"/>
                      <a:pt x="20" y="109"/>
                    </a:cubicBezTo>
                    <a:cubicBezTo>
                      <a:pt x="20" y="149"/>
                      <a:pt x="20" y="149"/>
                      <a:pt x="20" y="149"/>
                    </a:cubicBezTo>
                    <a:cubicBezTo>
                      <a:pt x="44" y="149"/>
                      <a:pt x="44" y="149"/>
                      <a:pt x="44" y="149"/>
                    </a:cubicBezTo>
                    <a:lnTo>
                      <a:pt x="44" y="109"/>
                    </a:lnTo>
                    <a:close/>
                    <a:moveTo>
                      <a:pt x="40" y="81"/>
                    </a:moveTo>
                    <a:cubicBezTo>
                      <a:pt x="20" y="81"/>
                      <a:pt x="20" y="81"/>
                      <a:pt x="20" y="81"/>
                    </a:cubicBezTo>
                    <a:cubicBezTo>
                      <a:pt x="20" y="97"/>
                      <a:pt x="20" y="97"/>
                      <a:pt x="20" y="97"/>
                    </a:cubicBezTo>
                    <a:cubicBezTo>
                      <a:pt x="40" y="97"/>
                      <a:pt x="40" y="97"/>
                      <a:pt x="40" y="97"/>
                    </a:cubicBezTo>
                    <a:lnTo>
                      <a:pt x="40" y="81"/>
                    </a:lnTo>
                    <a:close/>
                    <a:moveTo>
                      <a:pt x="72" y="97"/>
                    </a:moveTo>
                    <a:cubicBezTo>
                      <a:pt x="72" y="81"/>
                      <a:pt x="72" y="81"/>
                      <a:pt x="72" y="81"/>
                    </a:cubicBezTo>
                    <a:cubicBezTo>
                      <a:pt x="52" y="81"/>
                      <a:pt x="52" y="81"/>
                      <a:pt x="52" y="81"/>
                    </a:cubicBezTo>
                    <a:cubicBezTo>
                      <a:pt x="52" y="97"/>
                      <a:pt x="52" y="97"/>
                      <a:pt x="52" y="97"/>
                    </a:cubicBezTo>
                    <a:lnTo>
                      <a:pt x="72" y="97"/>
                    </a:lnTo>
                    <a:close/>
                    <a:moveTo>
                      <a:pt x="48" y="149"/>
                    </a:moveTo>
                    <a:cubicBezTo>
                      <a:pt x="72" y="149"/>
                      <a:pt x="72" y="149"/>
                      <a:pt x="72" y="149"/>
                    </a:cubicBezTo>
                    <a:cubicBezTo>
                      <a:pt x="72" y="109"/>
                      <a:pt x="72" y="109"/>
                      <a:pt x="72" y="109"/>
                    </a:cubicBezTo>
                    <a:cubicBezTo>
                      <a:pt x="48" y="109"/>
                      <a:pt x="48" y="109"/>
                      <a:pt x="48" y="109"/>
                    </a:cubicBezTo>
                    <a:lnTo>
                      <a:pt x="48" y="149"/>
                    </a:lnTo>
                    <a:close/>
                    <a:moveTo>
                      <a:pt x="188" y="65"/>
                    </a:moveTo>
                    <a:cubicBezTo>
                      <a:pt x="188" y="161"/>
                      <a:pt x="188" y="161"/>
                      <a:pt x="188" y="161"/>
                    </a:cubicBezTo>
                    <a:cubicBezTo>
                      <a:pt x="4" y="161"/>
                      <a:pt x="4" y="161"/>
                      <a:pt x="4" y="161"/>
                    </a:cubicBezTo>
                    <a:cubicBezTo>
                      <a:pt x="4" y="65"/>
                      <a:pt x="4" y="65"/>
                      <a:pt x="4" y="65"/>
                    </a:cubicBezTo>
                    <a:cubicBezTo>
                      <a:pt x="0" y="65"/>
                      <a:pt x="0" y="65"/>
                      <a:pt x="0" y="65"/>
                    </a:cubicBezTo>
                    <a:cubicBezTo>
                      <a:pt x="0" y="61"/>
                      <a:pt x="0" y="61"/>
                      <a:pt x="0" y="61"/>
                    </a:cubicBezTo>
                    <a:cubicBezTo>
                      <a:pt x="0" y="53"/>
                      <a:pt x="0" y="53"/>
                      <a:pt x="0" y="53"/>
                    </a:cubicBezTo>
                    <a:cubicBezTo>
                      <a:pt x="8" y="53"/>
                      <a:pt x="8" y="53"/>
                      <a:pt x="8" y="53"/>
                    </a:cubicBezTo>
                    <a:cubicBezTo>
                      <a:pt x="26" y="37"/>
                      <a:pt x="63" y="2"/>
                      <a:pt x="63" y="1"/>
                    </a:cubicBezTo>
                    <a:cubicBezTo>
                      <a:pt x="63" y="0"/>
                      <a:pt x="104" y="36"/>
                      <a:pt x="123" y="53"/>
                    </a:cubicBezTo>
                    <a:cubicBezTo>
                      <a:pt x="180" y="53"/>
                      <a:pt x="180" y="53"/>
                      <a:pt x="180" y="53"/>
                    </a:cubicBezTo>
                    <a:cubicBezTo>
                      <a:pt x="192" y="53"/>
                      <a:pt x="192" y="53"/>
                      <a:pt x="192" y="53"/>
                    </a:cubicBezTo>
                    <a:cubicBezTo>
                      <a:pt x="192" y="65"/>
                      <a:pt x="192" y="65"/>
                      <a:pt x="192" y="65"/>
                    </a:cubicBezTo>
                    <a:lnTo>
                      <a:pt x="188" y="65"/>
                    </a:lnTo>
                    <a:close/>
                  </a:path>
                </a:pathLst>
              </a:custGeom>
              <a:solidFill>
                <a:schemeClr val="bg1"/>
              </a:solidFill>
              <a:ln>
                <a:noFill/>
              </a:ln>
            </p:spPr>
            <p:txBody>
              <a:bodyPr vert="horz" wrap="square" lIns="91461" tIns="45731" rIns="91461" bIns="45731" numCol="1" anchor="ctr" anchorCtr="0" compatLnSpc="1"/>
              <a:lstStyle/>
              <a:p>
                <a:pPr>
                  <a:lnSpc>
                    <a:spcPct val="130000"/>
                  </a:lnSpc>
                </a:pPr>
                <a:endParaRPr lang="zh-CN" altLang="en-US">
                  <a:cs typeface="+mn-ea"/>
                  <a:sym typeface="+mn-lt"/>
                </a:endParaRPr>
              </a:p>
            </p:txBody>
          </p:sp>
        </p:grpSp>
        <p:sp>
          <p:nvSpPr>
            <p:cNvPr id="51" name="矩形 50"/>
            <p:cNvSpPr/>
            <p:nvPr/>
          </p:nvSpPr>
          <p:spPr>
            <a:xfrm>
              <a:off x="2397536" y="4401371"/>
              <a:ext cx="1685556" cy="494078"/>
            </a:xfrm>
            <a:prstGeom prst="rect">
              <a:avLst/>
            </a:prstGeom>
          </p:spPr>
          <p:txBody>
            <a:bodyPr wrap="square" anchor="ctr" anchorCtr="0">
              <a:spAutoFit/>
            </a:bodyPr>
            <a:lstStyle/>
            <a:p>
              <a:pPr algn="ctr">
                <a:lnSpc>
                  <a:spcPct val="130000"/>
                </a:lnSpc>
                <a:defRPr/>
              </a:pPr>
              <a:r>
                <a:rPr lang="en-US" altLang="zh-CN" sz="3200" b="1" kern="100" dirty="0">
                  <a:solidFill>
                    <a:srgbClr val="202A36"/>
                  </a:solidFill>
                  <a:cs typeface="+mn-ea"/>
                  <a:sym typeface="+mn-lt"/>
                </a:rPr>
                <a:t>03</a:t>
              </a:r>
              <a:r>
                <a:rPr lang="zh-CN" sz="3200" b="1" kern="100" dirty="0">
                  <a:solidFill>
                    <a:srgbClr val="202A36"/>
                  </a:solidFill>
                  <a:cs typeface="+mn-ea"/>
                  <a:sym typeface="+mn-lt"/>
                </a:rPr>
                <a:t>难点剖析</a:t>
              </a:r>
              <a:endParaRPr lang="zh-CN" sz="3200" b="1" kern="100" dirty="0">
                <a:solidFill>
                  <a:srgbClr val="202A36"/>
                </a:solidFill>
                <a:cs typeface="+mn-ea"/>
                <a:sym typeface="+mn-lt"/>
              </a:endParaRPr>
            </a:p>
          </p:txBody>
        </p:sp>
      </p:gr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4997" y="0"/>
            <a:ext cx="12186920" cy="6858000"/>
          </a:xfrm>
          <a:prstGeom prst="rect">
            <a:avLst/>
          </a:prstGeom>
        </p:spPr>
      </p:pic>
      <p:grpSp>
        <p:nvGrpSpPr>
          <p:cNvPr id="26" name="组合 25"/>
          <p:cNvGrpSpPr/>
          <p:nvPr/>
        </p:nvGrpSpPr>
        <p:grpSpPr>
          <a:xfrm>
            <a:off x="0" y="188687"/>
            <a:ext cx="188686" cy="592364"/>
            <a:chOff x="11571416" y="3959358"/>
            <a:chExt cx="620584" cy="1723139"/>
          </a:xfrm>
        </p:grpSpPr>
        <p:sp>
          <p:nvSpPr>
            <p:cNvPr id="27" name="矩形 26"/>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28" name="矩形 2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29" name="文本框 28"/>
          <p:cNvSpPr txBox="1"/>
          <p:nvPr/>
        </p:nvSpPr>
        <p:spPr>
          <a:xfrm>
            <a:off x="414673" y="178263"/>
            <a:ext cx="4339650" cy="741998"/>
          </a:xfrm>
          <a:prstGeom prst="rect">
            <a:avLst/>
          </a:prstGeom>
          <a:noFill/>
        </p:spPr>
        <p:txBody>
          <a:bodyPr wrap="none" rtlCol="0">
            <a:spAutoFit/>
          </a:bodyPr>
          <a:lstStyle/>
          <a:p>
            <a:pPr>
              <a:lnSpc>
                <a:spcPct val="130000"/>
              </a:lnSpc>
            </a:pPr>
            <a:r>
              <a:rPr lang="zh-CN" altLang="en-US" sz="3600" b="1" dirty="0">
                <a:solidFill>
                  <a:srgbClr val="3E4150"/>
                </a:solidFill>
                <a:cs typeface="+mn-ea"/>
                <a:sym typeface="+mn-lt"/>
              </a:rPr>
              <a:t>如何添加文件、命令</a:t>
            </a:r>
            <a:endParaRPr lang="zh-CN" altLang="en-US" sz="3600" b="1" dirty="0">
              <a:solidFill>
                <a:srgbClr val="3E4150"/>
              </a:solidFill>
              <a:cs typeface="+mn-ea"/>
              <a:sym typeface="+mn-lt"/>
            </a:endParaRPr>
          </a:p>
        </p:txBody>
      </p:sp>
      <p:sp>
        <p:nvSpPr>
          <p:cNvPr id="12" name="文本框 11"/>
          <p:cNvSpPr txBox="1"/>
          <p:nvPr/>
        </p:nvSpPr>
        <p:spPr>
          <a:xfrm>
            <a:off x="623570" y="1268095"/>
            <a:ext cx="5888355" cy="2425700"/>
          </a:xfrm>
          <a:prstGeom prst="rect">
            <a:avLst/>
          </a:prstGeom>
          <a:noFill/>
        </p:spPr>
        <p:txBody>
          <a:bodyPr wrap="square" rtlCol="0">
            <a:noAutofit/>
          </a:bodyPr>
          <a:lstStyle/>
          <a:p>
            <a:pPr>
              <a:lnSpc>
                <a:spcPct val="130000"/>
              </a:lnSpc>
            </a:pPr>
            <a:endParaRPr lang="zh-CN" altLang="en-US" sz="2800" dirty="0">
              <a:cs typeface="+mn-ea"/>
              <a:sym typeface="+mn-lt"/>
            </a:endParaRPr>
          </a:p>
          <a:p>
            <a:pPr>
              <a:lnSpc>
                <a:spcPct val="130000"/>
              </a:lnSpc>
            </a:pPr>
            <a:r>
              <a:rPr lang="zh-CN" altLang="en-US" sz="2400" dirty="0">
                <a:solidFill>
                  <a:schemeClr val="bg2">
                    <a:lumMod val="50000"/>
                  </a:schemeClr>
                </a:solidFill>
                <a:cs typeface="+mn-ea"/>
                <a:sym typeface="+mn-lt"/>
              </a:rPr>
              <a:t>添加新的命令时，需要修改 /user/include.mk，在 USERAPPS 下添加对应文件的 .b。</a:t>
            </a:r>
            <a:endParaRPr lang="zh-CN" altLang="en-US" sz="2400" dirty="0">
              <a:solidFill>
                <a:schemeClr val="bg2">
                  <a:lumMod val="50000"/>
                </a:schemeClr>
              </a:solidFill>
              <a:cs typeface="+mn-ea"/>
              <a:sym typeface="+mn-lt"/>
            </a:endParaRPr>
          </a:p>
        </p:txBody>
      </p:sp>
      <p:pic>
        <p:nvPicPr>
          <p:cNvPr id="3" name="图片 2"/>
          <p:cNvPicPr>
            <a:picLocks noChangeAspect="1"/>
          </p:cNvPicPr>
          <p:nvPr>
            <p:custDataLst>
              <p:tags r:id="rId2"/>
            </p:custDataLst>
          </p:nvPr>
        </p:nvPicPr>
        <p:blipFill>
          <a:blip r:embed="rId3"/>
          <a:stretch>
            <a:fillRect/>
          </a:stretch>
        </p:blipFill>
        <p:spPr>
          <a:xfrm>
            <a:off x="6487795" y="161925"/>
            <a:ext cx="5386070" cy="6657340"/>
          </a:xfrm>
          <a:prstGeom prst="rect">
            <a:avLst/>
          </a:prstGeom>
        </p:spPr>
      </p:pic>
      <p:sp>
        <p:nvSpPr>
          <p:cNvPr id="18" name="文本框 17"/>
          <p:cNvSpPr txBox="1"/>
          <p:nvPr/>
        </p:nvSpPr>
        <p:spPr>
          <a:xfrm>
            <a:off x="623570" y="986155"/>
            <a:ext cx="2267585" cy="669799"/>
          </a:xfrm>
          <a:prstGeom prst="rect">
            <a:avLst/>
          </a:prstGeom>
          <a:noFill/>
        </p:spPr>
        <p:txBody>
          <a:bodyPr wrap="square" rtlCol="0">
            <a:spAutoFit/>
          </a:bodyPr>
          <a:lstStyle/>
          <a:p>
            <a:pPr>
              <a:lnSpc>
                <a:spcPct val="130000"/>
              </a:lnSpc>
            </a:pPr>
            <a:r>
              <a:rPr lang="zh-CN" altLang="en-US" sz="3200" noProof="0" dirty="0">
                <a:ln>
                  <a:noFill/>
                </a:ln>
                <a:gradFill>
                  <a:gsLst>
                    <a:gs pos="100000">
                      <a:srgbClr val="003258"/>
                    </a:gs>
                    <a:gs pos="35000">
                      <a:srgbClr val="006682"/>
                    </a:gs>
                  </a:gsLst>
                  <a:path path="circle">
                    <a:fillToRect r="100000" b="100000"/>
                  </a:path>
                </a:gradFill>
                <a:effectLst/>
                <a:uLnTx/>
                <a:uFillTx/>
                <a:cs typeface="+mn-ea"/>
                <a:sym typeface="+mn-lt"/>
              </a:rPr>
              <a:t>添加命令</a:t>
            </a:r>
            <a:endParaRPr lang="zh-CN" altLang="en-US" sz="32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9" name="文本框 8"/>
          <p:cNvSpPr txBox="1"/>
          <p:nvPr/>
        </p:nvSpPr>
        <p:spPr>
          <a:xfrm>
            <a:off x="623570" y="4138295"/>
            <a:ext cx="5483225" cy="2445093"/>
          </a:xfrm>
          <a:prstGeom prst="rect">
            <a:avLst/>
          </a:prstGeom>
          <a:noFill/>
        </p:spPr>
        <p:txBody>
          <a:bodyPr wrap="square" rtlCol="0">
            <a:spAutoFit/>
          </a:bodyPr>
          <a:lstStyle/>
          <a:p>
            <a:pPr>
              <a:lnSpc>
                <a:spcPct val="130000"/>
              </a:lnSpc>
            </a:pPr>
            <a:r>
              <a:rPr lang="zh-CN" altLang="en-US" sz="2400" dirty="0">
                <a:solidFill>
                  <a:schemeClr val="bg2">
                    <a:lumMod val="50000"/>
                  </a:schemeClr>
                </a:solidFill>
                <a:cs typeface="+mn-ea"/>
                <a:sym typeface="+mn-lt"/>
              </a:rPr>
              <a:t>想要将自己的 C 语言代码添加到编译过程（用户库）中，需要在 user/include.mk 的 USERLIB 后添加对应文件的 .o。</a:t>
            </a:r>
            <a:endParaRPr lang="zh-CN" altLang="en-US" sz="2400" dirty="0">
              <a:solidFill>
                <a:schemeClr val="bg2">
                  <a:lumMod val="50000"/>
                </a:schemeClr>
              </a:solidFill>
              <a:cs typeface="+mn-ea"/>
              <a:sym typeface="+mn-lt"/>
            </a:endParaRPr>
          </a:p>
          <a:p>
            <a:pPr>
              <a:lnSpc>
                <a:spcPct val="130000"/>
              </a:lnSpc>
            </a:pPr>
            <a:endParaRPr lang="zh-CN" altLang="en-US" sz="2400" dirty="0">
              <a:cs typeface="+mn-ea"/>
              <a:sym typeface="+mn-lt"/>
            </a:endParaRPr>
          </a:p>
        </p:txBody>
      </p:sp>
      <p:sp>
        <p:nvSpPr>
          <p:cNvPr id="10" name="文本框 9"/>
          <p:cNvSpPr txBox="1"/>
          <p:nvPr/>
        </p:nvSpPr>
        <p:spPr>
          <a:xfrm>
            <a:off x="623570" y="3326130"/>
            <a:ext cx="3347085" cy="669799"/>
          </a:xfrm>
          <a:prstGeom prst="rect">
            <a:avLst/>
          </a:prstGeom>
          <a:noFill/>
        </p:spPr>
        <p:txBody>
          <a:bodyPr wrap="square" rtlCol="0">
            <a:spAutoFit/>
          </a:bodyPr>
          <a:lstStyle/>
          <a:p>
            <a:pPr>
              <a:lnSpc>
                <a:spcPct val="130000"/>
              </a:lnSpc>
            </a:pPr>
            <a:r>
              <a:rPr lang="zh-CN" altLang="en-US" sz="3200" noProof="0" dirty="0">
                <a:ln>
                  <a:noFill/>
                </a:ln>
                <a:gradFill>
                  <a:gsLst>
                    <a:gs pos="100000">
                      <a:srgbClr val="003258"/>
                    </a:gs>
                    <a:gs pos="35000">
                      <a:srgbClr val="006682"/>
                    </a:gs>
                  </a:gsLst>
                  <a:path path="circle">
                    <a:fillToRect r="100000" b="100000"/>
                  </a:path>
                </a:gradFill>
                <a:effectLst/>
                <a:uLnTx/>
                <a:uFillTx/>
                <a:cs typeface="+mn-ea"/>
                <a:sym typeface="+mn-lt"/>
              </a:rPr>
              <a:t>添加用户函数</a:t>
            </a:r>
            <a:endParaRPr lang="zh-CN" altLang="en-US" sz="32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3" name="圆角矩形 14"/>
          <p:cNvSpPr/>
          <p:nvPr/>
        </p:nvSpPr>
        <p:spPr>
          <a:xfrm rot="10800000" flipV="1">
            <a:off x="318135" y="1988893"/>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14" name="圆角矩形 14"/>
          <p:cNvSpPr/>
          <p:nvPr/>
        </p:nvSpPr>
        <p:spPr>
          <a:xfrm rot="10800000" flipV="1">
            <a:off x="376350" y="4246111"/>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4997" y="0"/>
            <a:ext cx="12186920" cy="6858000"/>
          </a:xfrm>
          <a:prstGeom prst="rect">
            <a:avLst/>
          </a:prstGeom>
        </p:spPr>
      </p:pic>
      <p:grpSp>
        <p:nvGrpSpPr>
          <p:cNvPr id="5" name="组合 4"/>
          <p:cNvGrpSpPr/>
          <p:nvPr/>
        </p:nvGrpSpPr>
        <p:grpSpPr>
          <a:xfrm>
            <a:off x="0" y="188687"/>
            <a:ext cx="188686" cy="592364"/>
            <a:chOff x="11571416" y="3959358"/>
            <a:chExt cx="620584" cy="1723139"/>
          </a:xfrm>
        </p:grpSpPr>
        <p:sp>
          <p:nvSpPr>
            <p:cNvPr id="6" name="矩形 5"/>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8" name="矩形 7"/>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9" name="文本框 8"/>
          <p:cNvSpPr txBox="1"/>
          <p:nvPr/>
        </p:nvSpPr>
        <p:spPr>
          <a:xfrm>
            <a:off x="414655" y="178435"/>
            <a:ext cx="6924675" cy="741998"/>
          </a:xfrm>
          <a:prstGeom prst="rect">
            <a:avLst/>
          </a:prstGeom>
          <a:noFill/>
        </p:spPr>
        <p:txBody>
          <a:bodyPr wrap="square" rtlCol="0">
            <a:spAutoFit/>
          </a:bodyPr>
          <a:lstStyle/>
          <a:p>
            <a:pPr>
              <a:lnSpc>
                <a:spcPct val="130000"/>
              </a:lnSpc>
            </a:pPr>
            <a:r>
              <a:rPr lang="zh-CN" sz="3600" b="1" kern="100" dirty="0">
                <a:solidFill>
                  <a:srgbClr val="202A36"/>
                </a:solidFill>
                <a:cs typeface="+mn-ea"/>
                <a:sym typeface="+mn-lt"/>
              </a:rPr>
              <a:t>一行多命令</a:t>
            </a:r>
            <a:endParaRPr lang="zh-CN" altLang="en-US" sz="3600" b="1" dirty="0">
              <a:solidFill>
                <a:srgbClr val="3E4150"/>
              </a:solidFill>
              <a:cs typeface="+mn-ea"/>
              <a:sym typeface="+mn-lt"/>
            </a:endParaRPr>
          </a:p>
        </p:txBody>
      </p:sp>
      <p:sp>
        <p:nvSpPr>
          <p:cNvPr id="18" name="文本框 17"/>
          <p:cNvSpPr txBox="1"/>
          <p:nvPr/>
        </p:nvSpPr>
        <p:spPr>
          <a:xfrm>
            <a:off x="623570" y="841375"/>
            <a:ext cx="6308725" cy="597664"/>
          </a:xfrm>
          <a:prstGeom prst="rect">
            <a:avLst/>
          </a:prstGeom>
          <a:noFill/>
        </p:spPr>
        <p:txBody>
          <a:bodyPr wrap="square" rtlCol="0">
            <a:spAutoFit/>
          </a:bodyPr>
          <a:lstStyle/>
          <a:p>
            <a:pPr>
              <a:lnSpc>
                <a:spcPct val="130000"/>
              </a:lnSpc>
            </a:pPr>
            <a:r>
              <a:rPr lang="en-US" altLang="zh-CN" sz="2800" noProof="0" dirty="0">
                <a:ln>
                  <a:noFill/>
                </a:ln>
                <a:gradFill>
                  <a:gsLst>
                    <a:gs pos="100000">
                      <a:srgbClr val="003258"/>
                    </a:gs>
                    <a:gs pos="35000">
                      <a:srgbClr val="006682"/>
                    </a:gs>
                  </a:gsLst>
                  <a:path path="circle">
                    <a:fillToRect r="100000" b="100000"/>
                  </a:path>
                </a:gradFill>
                <a:effectLst/>
                <a:uLnTx/>
                <a:uFillTx/>
                <a:cs typeface="+mn-ea"/>
                <a:sym typeface="+mn-lt"/>
              </a:rPr>
              <a:t>shell</a:t>
            </a: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原理</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2" name="文本框 1"/>
          <p:cNvSpPr txBox="1"/>
          <p:nvPr/>
        </p:nvSpPr>
        <p:spPr>
          <a:xfrm>
            <a:off x="623570" y="3870960"/>
            <a:ext cx="6308725"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具体修改策略</a:t>
            </a:r>
            <a:endParaRPr lang="en-US" altLang="zh-CN"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grpSp>
        <p:nvGrpSpPr>
          <p:cNvPr id="13" name="组合 12"/>
          <p:cNvGrpSpPr/>
          <p:nvPr/>
        </p:nvGrpSpPr>
        <p:grpSpPr>
          <a:xfrm>
            <a:off x="256540" y="4596765"/>
            <a:ext cx="11411708" cy="2090420"/>
            <a:chOff x="2710" y="9201"/>
            <a:chExt cx="27629" cy="3292"/>
          </a:xfrm>
        </p:grpSpPr>
        <p:sp>
          <p:nvSpPr>
            <p:cNvPr id="33" name="圆角矩形 32"/>
            <p:cNvSpPr/>
            <p:nvPr/>
          </p:nvSpPr>
          <p:spPr>
            <a:xfrm rot="10800000" flipV="1">
              <a:off x="2710" y="9376"/>
              <a:ext cx="395"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34" name="矩形 33"/>
            <p:cNvSpPr/>
            <p:nvPr/>
          </p:nvSpPr>
          <p:spPr>
            <a:xfrm>
              <a:off x="3104" y="9201"/>
              <a:ext cx="27235" cy="3292"/>
            </a:xfrm>
            <a:prstGeom prst="rect">
              <a:avLst/>
            </a:prstGeom>
          </p:spPr>
          <p:txBody>
            <a:bodyPr wrap="square" lIns="91436" tIns="45718" rIns="91436" bIns="45718">
              <a:spAutoFit/>
            </a:bodyPr>
            <a:lstStyle/>
            <a:p>
              <a:pPr>
                <a:lnSpc>
                  <a:spcPct val="130000"/>
                </a:lnSpc>
              </a:pPr>
              <a:r>
                <a:rPr lang="zh-CN" altLang="en-US" sz="2000" dirty="0">
                  <a:solidFill>
                    <a:schemeClr val="bg2">
                      <a:lumMod val="50000"/>
                    </a:schemeClr>
                  </a:solidFill>
                  <a:cs typeface="+mn-ea"/>
                  <a:sym typeface="+mn-lt"/>
                </a:rPr>
                <a:t>因为在 `user/sh.c`中的保留 `SYMBOLS` 里已经预留有 `;` 字符，`gettoken` 函数本身就能够解析下一个 `;` 字符，所以我们只需要将；作为一个特殊的token即可。</a:t>
              </a:r>
              <a:r>
                <a:rPr lang="zh-CN" altLang="en-US" sz="2000" b="1" dirty="0">
                  <a:solidFill>
                    <a:schemeClr val="bg2">
                      <a:lumMod val="50000"/>
                    </a:schemeClr>
                  </a:solidFill>
                  <a:cs typeface="+mn-ea"/>
                  <a:sym typeface="+mn-lt"/>
                </a:rPr>
                <a:t>所以对于一行多命令本质就是进行多个子进程的建立来实现多个命令，具体到代码就是在读到；后再次</a:t>
              </a:r>
              <a:r>
                <a:rPr lang="en-US" altLang="zh-CN" sz="2000" b="1" dirty="0">
                  <a:solidFill>
                    <a:schemeClr val="bg2">
                      <a:lumMod val="50000"/>
                    </a:schemeClr>
                  </a:solidFill>
                  <a:cs typeface="+mn-ea"/>
                  <a:sym typeface="+mn-lt"/>
                </a:rPr>
                <a:t>fork</a:t>
              </a:r>
              <a:r>
                <a:rPr lang="zh-CN" altLang="en-US" sz="2000" b="1" dirty="0">
                  <a:solidFill>
                    <a:schemeClr val="bg2">
                      <a:lumMod val="50000"/>
                    </a:schemeClr>
                  </a:solidFill>
                  <a:cs typeface="+mn-ea"/>
                  <a:sym typeface="+mn-lt"/>
                </a:rPr>
                <a:t>即可</a:t>
              </a:r>
              <a:r>
                <a:rPr lang="zh-CN" altLang="en-US" sz="2000" dirty="0">
                  <a:solidFill>
                    <a:schemeClr val="bg2">
                      <a:lumMod val="50000"/>
                    </a:schemeClr>
                  </a:solidFill>
                  <a:cs typeface="+mn-ea"/>
                  <a:sym typeface="+mn-lt"/>
                </a:rPr>
                <a:t>。</a:t>
              </a:r>
              <a:endParaRPr lang="zh-CN" altLang="en-US" sz="2000" dirty="0">
                <a:solidFill>
                  <a:schemeClr val="bg2">
                    <a:lumMod val="50000"/>
                  </a:schemeClr>
                </a:solidFill>
                <a:cs typeface="+mn-ea"/>
                <a:sym typeface="+mn-lt"/>
              </a:endParaRPr>
            </a:p>
            <a:p>
              <a:pPr>
                <a:lnSpc>
                  <a:spcPct val="130000"/>
                </a:lnSpc>
              </a:pPr>
              <a:r>
                <a:rPr lang="zh-CN" altLang="en-US" sz="2000" dirty="0">
                  <a:solidFill>
                    <a:schemeClr val="bg2">
                      <a:lumMod val="50000"/>
                    </a:schemeClr>
                  </a:solidFill>
                  <a:cs typeface="+mn-ea"/>
                  <a:sym typeface="+mn-lt"/>
                </a:rPr>
                <a:t>当 `parsecmd` 函数解析到 `;` 时，对 `shell` 进程进行 `fork` ，`;` 左侧指令作为子进程直接返回执行，右侧指令作为父进程则是先 `wait` 保证左侧指令执行完毕后，继续向右进行解析。</a:t>
              </a:r>
              <a:endParaRPr lang="zh-CN" altLang="en-US" sz="2000" dirty="0">
                <a:solidFill>
                  <a:schemeClr val="bg2">
                    <a:lumMod val="50000"/>
                  </a:schemeClr>
                </a:solidFill>
                <a:cs typeface="+mn-ea"/>
                <a:sym typeface="+mn-lt"/>
              </a:endParaRPr>
            </a:p>
          </p:txBody>
        </p:sp>
      </p:grpSp>
      <p:grpSp>
        <p:nvGrpSpPr>
          <p:cNvPr id="14" name="组合 13"/>
          <p:cNvGrpSpPr/>
          <p:nvPr/>
        </p:nvGrpSpPr>
        <p:grpSpPr>
          <a:xfrm>
            <a:off x="256540" y="1624965"/>
            <a:ext cx="4773017" cy="1690370"/>
            <a:chOff x="2710" y="9201"/>
            <a:chExt cx="11556" cy="2662"/>
          </a:xfrm>
        </p:grpSpPr>
        <p:sp>
          <p:nvSpPr>
            <p:cNvPr id="15" name="圆角矩形 14"/>
            <p:cNvSpPr/>
            <p:nvPr/>
          </p:nvSpPr>
          <p:spPr>
            <a:xfrm rot="10800000" flipV="1">
              <a:off x="2710" y="9376"/>
              <a:ext cx="395"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16" name="矩形 15"/>
            <p:cNvSpPr/>
            <p:nvPr/>
          </p:nvSpPr>
          <p:spPr>
            <a:xfrm>
              <a:off x="3104" y="9201"/>
              <a:ext cx="11162" cy="2662"/>
            </a:xfrm>
            <a:prstGeom prst="rect">
              <a:avLst/>
            </a:prstGeom>
          </p:spPr>
          <p:txBody>
            <a:bodyPr wrap="square" lIns="91436" tIns="45718" rIns="91436" bIns="45718">
              <a:spAutoFit/>
            </a:bodyPr>
            <a:lstStyle/>
            <a:p>
              <a:pPr>
                <a:lnSpc>
                  <a:spcPct val="130000"/>
                </a:lnSpc>
              </a:pPr>
              <a:r>
                <a:rPr lang="zh-CN" altLang="en-US" sz="2000" dirty="0">
                  <a:solidFill>
                    <a:schemeClr val="bg2">
                      <a:lumMod val="50000"/>
                    </a:schemeClr>
                  </a:solidFill>
                  <a:cs typeface="+mn-ea"/>
                  <a:sym typeface="+mn-lt"/>
                </a:rPr>
                <a:t>shell的原理是</a:t>
              </a:r>
              <a:r>
                <a:rPr lang="zh-CN" altLang="en-US" sz="2000" b="1" dirty="0">
                  <a:solidFill>
                    <a:schemeClr val="bg2">
                      <a:lumMod val="50000"/>
                    </a:schemeClr>
                  </a:solidFill>
                  <a:cs typeface="+mn-ea"/>
                  <a:sym typeface="+mn-lt"/>
                </a:rPr>
                <a:t>main 从控制台读取一行后fork，把这一行命令传递给子进程</a:t>
              </a:r>
              <a:r>
                <a:rPr lang="zh-CN" altLang="en-US" sz="2000" dirty="0">
                  <a:solidFill>
                    <a:schemeClr val="bg2">
                      <a:lumMod val="50000"/>
                    </a:schemeClr>
                  </a:solidFill>
                  <a:cs typeface="+mn-ea"/>
                  <a:sym typeface="+mn-lt"/>
                </a:rPr>
                <a:t>。子进程执行完毕后退出，父进程</a:t>
              </a:r>
              <a:r>
                <a:rPr lang="zh-CN" altLang="en-US" sz="2000" b="1" dirty="0">
                  <a:solidFill>
                    <a:schemeClr val="bg2">
                      <a:lumMod val="50000"/>
                    </a:schemeClr>
                  </a:solidFill>
                  <a:cs typeface="+mn-ea"/>
                  <a:sym typeface="+mn-lt"/>
                </a:rPr>
                <a:t>调用wait函数等待子进程执行结束</a:t>
              </a:r>
              <a:r>
                <a:rPr lang="zh-CN" altLang="en-US" sz="2000" dirty="0">
                  <a:solidFill>
                    <a:schemeClr val="bg2">
                      <a:lumMod val="50000"/>
                    </a:schemeClr>
                  </a:solidFill>
                  <a:cs typeface="+mn-ea"/>
                  <a:sym typeface="+mn-lt"/>
                </a:rPr>
                <a:t>被摧毁。</a:t>
              </a:r>
              <a:endParaRPr lang="zh-CN" altLang="en-US" sz="2000" dirty="0">
                <a:solidFill>
                  <a:schemeClr val="bg2">
                    <a:lumMod val="50000"/>
                  </a:schemeClr>
                </a:solidFill>
                <a:cs typeface="+mn-ea"/>
                <a:sym typeface="+mn-lt"/>
              </a:endParaRPr>
            </a:p>
          </p:txBody>
        </p:sp>
      </p:grpSp>
      <p:sp>
        <p:nvSpPr>
          <p:cNvPr id="20" name="圆角矩形 19"/>
          <p:cNvSpPr/>
          <p:nvPr/>
        </p:nvSpPr>
        <p:spPr>
          <a:xfrm rot="10800000" flipV="1">
            <a:off x="262890" y="5939155"/>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pic>
        <p:nvPicPr>
          <p:cNvPr id="3" name="图片 2"/>
          <p:cNvPicPr>
            <a:picLocks noChangeAspect="1"/>
          </p:cNvPicPr>
          <p:nvPr/>
        </p:nvPicPr>
        <p:blipFill>
          <a:blip r:embed="rId2"/>
          <a:stretch>
            <a:fillRect/>
          </a:stretch>
        </p:blipFill>
        <p:spPr>
          <a:xfrm>
            <a:off x="5056505" y="823595"/>
            <a:ext cx="6504940" cy="3626485"/>
          </a:xfrm>
          <a:prstGeom prst="rect">
            <a:avLst/>
          </a:prstGeom>
        </p:spPr>
      </p:pic>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pattFill prst="ltDnDiag">
          <a:fgClr>
            <a:schemeClr val="bg1">
              <a:lumMod val="95000"/>
            </a:schemeClr>
          </a:fgClr>
          <a:bgClr>
            <a:schemeClr val="bg1"/>
          </a:bgClr>
        </a:pattFill>
        <a:effectLst/>
      </p:bgPr>
    </p:bg>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4997" y="0"/>
            <a:ext cx="12186920" cy="6858000"/>
          </a:xfrm>
          <a:prstGeom prst="rect">
            <a:avLst/>
          </a:prstGeom>
        </p:spPr>
      </p:pic>
      <p:grpSp>
        <p:nvGrpSpPr>
          <p:cNvPr id="4" name="组合 3"/>
          <p:cNvGrpSpPr/>
          <p:nvPr/>
        </p:nvGrpSpPr>
        <p:grpSpPr>
          <a:xfrm>
            <a:off x="0" y="188687"/>
            <a:ext cx="188686" cy="592364"/>
            <a:chOff x="11571416" y="3959358"/>
            <a:chExt cx="620584" cy="1723139"/>
          </a:xfrm>
        </p:grpSpPr>
        <p:sp>
          <p:nvSpPr>
            <p:cNvPr id="6" name="矩形 5"/>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5" name="矩形 4"/>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13" name="文本框 12"/>
          <p:cNvSpPr txBox="1"/>
          <p:nvPr/>
        </p:nvSpPr>
        <p:spPr>
          <a:xfrm>
            <a:off x="414673" y="178263"/>
            <a:ext cx="2954655" cy="741998"/>
          </a:xfrm>
          <a:prstGeom prst="rect">
            <a:avLst/>
          </a:prstGeom>
          <a:noFill/>
        </p:spPr>
        <p:txBody>
          <a:bodyPr wrap="none" rtlCol="0">
            <a:spAutoFit/>
          </a:bodyPr>
          <a:lstStyle/>
          <a:p>
            <a:pPr>
              <a:lnSpc>
                <a:spcPct val="130000"/>
              </a:lnSpc>
            </a:pPr>
            <a:r>
              <a:rPr lang="zh-CN" altLang="en-US" sz="3600" b="1" dirty="0">
                <a:solidFill>
                  <a:schemeClr val="tx1"/>
                </a:solidFill>
                <a:cs typeface="+mn-ea"/>
                <a:sym typeface="+mn-lt"/>
              </a:rPr>
              <a:t>实现后台任务</a:t>
            </a:r>
            <a:endParaRPr lang="zh-CN" altLang="en-US" sz="3600" b="1" dirty="0">
              <a:solidFill>
                <a:schemeClr val="tx1"/>
              </a:solidFill>
              <a:cs typeface="+mn-ea"/>
              <a:sym typeface="+mn-lt"/>
            </a:endParaRPr>
          </a:p>
        </p:txBody>
      </p:sp>
      <p:sp>
        <p:nvSpPr>
          <p:cNvPr id="11" name="文本框 10"/>
          <p:cNvSpPr txBox="1"/>
          <p:nvPr/>
        </p:nvSpPr>
        <p:spPr>
          <a:xfrm>
            <a:off x="362902" y="4120133"/>
            <a:ext cx="406400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具体实现</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4" name="文本框 13"/>
          <p:cNvSpPr txBox="1"/>
          <p:nvPr/>
        </p:nvSpPr>
        <p:spPr>
          <a:xfrm>
            <a:off x="563245" y="5631180"/>
            <a:ext cx="10685145" cy="853375"/>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当 `parsecmd` 函数解析到 `&amp;` 时，对 `shell` 进程进行 `fork` ，`&amp;` 左侧指令作为子进程直接返回执行，右侧指令则是作为父进程继续向右进行解析。</a:t>
            </a:r>
            <a:endParaRPr lang="zh-CN" altLang="en-US" sz="2000" dirty="0">
              <a:solidFill>
                <a:schemeClr val="bg2">
                  <a:lumMod val="50000"/>
                </a:schemeClr>
              </a:solidFill>
              <a:cs typeface="+mn-ea"/>
              <a:sym typeface="+mn-lt"/>
            </a:endParaRPr>
          </a:p>
        </p:txBody>
      </p:sp>
      <p:sp>
        <p:nvSpPr>
          <p:cNvPr id="7" name="圆角矩形 6"/>
          <p:cNvSpPr/>
          <p:nvPr/>
        </p:nvSpPr>
        <p:spPr>
          <a:xfrm rot="10800000" flipV="1">
            <a:off x="281305" y="4744720"/>
            <a:ext cx="163195"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8" name="圆角矩形 7"/>
          <p:cNvSpPr/>
          <p:nvPr/>
        </p:nvSpPr>
        <p:spPr>
          <a:xfrm rot="10800000" flipV="1">
            <a:off x="281305" y="5664835"/>
            <a:ext cx="163195"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pic>
        <p:nvPicPr>
          <p:cNvPr id="10" name="图片 9"/>
          <p:cNvPicPr>
            <a:picLocks noChangeAspect="1"/>
          </p:cNvPicPr>
          <p:nvPr/>
        </p:nvPicPr>
        <p:blipFill>
          <a:blip r:embed="rId2"/>
          <a:stretch>
            <a:fillRect/>
          </a:stretch>
        </p:blipFill>
        <p:spPr>
          <a:xfrm>
            <a:off x="5002530" y="1091565"/>
            <a:ext cx="7211060" cy="2865120"/>
          </a:xfrm>
          <a:prstGeom prst="rect">
            <a:avLst/>
          </a:prstGeom>
        </p:spPr>
      </p:pic>
      <p:sp>
        <p:nvSpPr>
          <p:cNvPr id="12" name="文本框 11"/>
          <p:cNvSpPr txBox="1"/>
          <p:nvPr/>
        </p:nvSpPr>
        <p:spPr>
          <a:xfrm>
            <a:off x="562610" y="4744720"/>
            <a:ext cx="10685780" cy="891540"/>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同理，`gettoken` 函数本身就能够解析下一个 `&amp;` 字符。而所谓后台运行所需要的任务便是</a:t>
            </a:r>
            <a:r>
              <a:rPr lang="zh-CN" altLang="en-US" sz="2000" b="1" dirty="0">
                <a:solidFill>
                  <a:schemeClr val="bg2">
                    <a:lumMod val="50000"/>
                  </a:schemeClr>
                </a:solidFill>
                <a:cs typeface="+mn-ea"/>
                <a:sym typeface="+mn-ea"/>
              </a:rPr>
              <a:t>shell的父进程不必等待子进程执行命令结束即可退出，实现也非常简单，去掉wait语句即可</a:t>
            </a:r>
            <a:endParaRPr lang="zh-CN" altLang="en-US" sz="2000" b="1" dirty="0">
              <a:solidFill>
                <a:schemeClr val="bg2">
                  <a:lumMod val="50000"/>
                </a:schemeClr>
              </a:solidFill>
              <a:cs typeface="+mn-ea"/>
              <a:sym typeface="+mn-lt"/>
            </a:endParaRPr>
          </a:p>
        </p:txBody>
      </p:sp>
      <p:sp>
        <p:nvSpPr>
          <p:cNvPr id="16" name="文本框 15"/>
          <p:cNvSpPr txBox="1"/>
          <p:nvPr/>
        </p:nvSpPr>
        <p:spPr>
          <a:xfrm>
            <a:off x="414655" y="1091565"/>
            <a:ext cx="406400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实现原理</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8" name="文本框 17"/>
          <p:cNvSpPr txBox="1"/>
          <p:nvPr/>
        </p:nvSpPr>
        <p:spPr>
          <a:xfrm>
            <a:off x="444500" y="1816100"/>
            <a:ext cx="4220845" cy="2453813"/>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前面我们已经提到了shell原理是将一行命令传递到子进程，父进程wait到子进程结束。而后台运行所需要的任务便是shell 不需要等待此命令执行完毕后再继续执行，即当存在&amp;时，不进行wait操作。</a:t>
            </a:r>
            <a:endParaRPr lang="zh-CN" altLang="en-US" sz="2000" dirty="0">
              <a:solidFill>
                <a:schemeClr val="bg2">
                  <a:lumMod val="50000"/>
                </a:schemeClr>
              </a:solidFill>
              <a:cs typeface="+mn-ea"/>
              <a:sym typeface="+mn-lt"/>
            </a:endParaRPr>
          </a:p>
        </p:txBody>
      </p:sp>
      <p:sp>
        <p:nvSpPr>
          <p:cNvPr id="20" name="圆角矩形 19"/>
          <p:cNvSpPr/>
          <p:nvPr/>
        </p:nvSpPr>
        <p:spPr>
          <a:xfrm rot="10800000" flipV="1">
            <a:off x="281305" y="1810385"/>
            <a:ext cx="163195"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Tree>
  </p:cSld>
  <p:clrMapOvr>
    <a:overrideClrMapping bg1="lt1" tx1="dk1" bg2="lt2" tx2="dk2" accent1="accent1" accent2="accent2" accent3="accent3" accent4="accent4" accent5="accent5" accent6="accent6" hlink="hlink" folHlink="folHlink"/>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4997" y="0"/>
            <a:ext cx="12186920" cy="6858000"/>
          </a:xfrm>
          <a:prstGeom prst="rect">
            <a:avLst/>
          </a:prstGeom>
        </p:spPr>
      </p:pic>
      <p:grpSp>
        <p:nvGrpSpPr>
          <p:cNvPr id="4" name="组合 3"/>
          <p:cNvGrpSpPr/>
          <p:nvPr/>
        </p:nvGrpSpPr>
        <p:grpSpPr>
          <a:xfrm>
            <a:off x="0" y="188687"/>
            <a:ext cx="188686" cy="592364"/>
            <a:chOff x="11571416" y="3959358"/>
            <a:chExt cx="620584" cy="1723139"/>
          </a:xfrm>
        </p:grpSpPr>
        <p:sp>
          <p:nvSpPr>
            <p:cNvPr id="6" name="矩形 5"/>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5" name="矩形 4"/>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13" name="文本框 12"/>
          <p:cNvSpPr txBox="1"/>
          <p:nvPr/>
        </p:nvSpPr>
        <p:spPr>
          <a:xfrm>
            <a:off x="414673" y="178263"/>
            <a:ext cx="2954655" cy="741998"/>
          </a:xfrm>
          <a:prstGeom prst="rect">
            <a:avLst/>
          </a:prstGeom>
          <a:noFill/>
        </p:spPr>
        <p:txBody>
          <a:bodyPr wrap="none" rtlCol="0">
            <a:spAutoFit/>
          </a:bodyPr>
          <a:lstStyle/>
          <a:p>
            <a:pPr>
              <a:lnSpc>
                <a:spcPct val="130000"/>
              </a:lnSpc>
            </a:pPr>
            <a:r>
              <a:rPr lang="zh-CN" altLang="en-US" sz="3600" b="1" dirty="0">
                <a:solidFill>
                  <a:schemeClr val="tx1"/>
                </a:solidFill>
                <a:cs typeface="+mn-ea"/>
                <a:sym typeface="+mn-lt"/>
              </a:rPr>
              <a:t>实现引号支持</a:t>
            </a:r>
            <a:endParaRPr lang="zh-CN" altLang="en-US" sz="3600" b="1" dirty="0">
              <a:solidFill>
                <a:schemeClr val="tx1"/>
              </a:solidFill>
              <a:cs typeface="+mn-ea"/>
              <a:sym typeface="+mn-lt"/>
            </a:endParaRPr>
          </a:p>
        </p:txBody>
      </p:sp>
      <p:grpSp>
        <p:nvGrpSpPr>
          <p:cNvPr id="3" name="组合 2"/>
          <p:cNvGrpSpPr>
            <a:grpSpLocks noChangeAspect="1"/>
          </p:cNvGrpSpPr>
          <p:nvPr/>
        </p:nvGrpSpPr>
        <p:grpSpPr>
          <a:xfrm>
            <a:off x="4393565" y="1726565"/>
            <a:ext cx="3404235" cy="3404235"/>
            <a:chOff x="3798286" y="1365020"/>
            <a:chExt cx="4166119" cy="4166117"/>
          </a:xfrm>
          <a:gradFill>
            <a:gsLst>
              <a:gs pos="97000">
                <a:srgbClr val="DEEAEE"/>
              </a:gs>
              <a:gs pos="0">
                <a:srgbClr val="267891"/>
              </a:gs>
            </a:gsLst>
            <a:lin ang="0" scaled="1"/>
          </a:gradFill>
        </p:grpSpPr>
        <p:sp>
          <p:nvSpPr>
            <p:cNvPr id="12" name="椭圆 11"/>
            <p:cNvSpPr/>
            <p:nvPr/>
          </p:nvSpPr>
          <p:spPr>
            <a:xfrm>
              <a:off x="3798286" y="1365020"/>
              <a:ext cx="4166119" cy="416611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2000">
                <a:cs typeface="+mn-ea"/>
                <a:sym typeface="+mn-lt"/>
              </a:endParaRPr>
            </a:p>
          </p:txBody>
        </p:sp>
        <p:sp>
          <p:nvSpPr>
            <p:cNvPr id="7" name="矩形 6"/>
            <p:cNvSpPr/>
            <p:nvPr/>
          </p:nvSpPr>
          <p:spPr>
            <a:xfrm>
              <a:off x="4008884" y="2746732"/>
              <a:ext cx="3636903" cy="1541797"/>
            </a:xfrm>
            <a:prstGeom prst="rect">
              <a:avLst/>
            </a:prstGeom>
            <a:grpFill/>
          </p:spPr>
          <p:txBody>
            <a:bodyPr wrap="square" lIns="91436" tIns="45718" rIns="91436" bIns="45718">
              <a:noAutofit/>
            </a:bodyPr>
            <a:lstStyle/>
            <a:p>
              <a:pPr algn="ctr">
                <a:lnSpc>
                  <a:spcPct val="130000"/>
                </a:lnSpc>
              </a:pPr>
              <a:r>
                <a:rPr lang="zh-CN" altLang="en-US" sz="3600" b="1" dirty="0">
                  <a:solidFill>
                    <a:schemeClr val="accent1">
                      <a:lumMod val="50000"/>
                    </a:schemeClr>
                  </a:solidFill>
                  <a:cs typeface="+mn-ea"/>
                  <a:sym typeface="+mn-lt"/>
                </a:rPr>
                <a:t>实现引号支持</a:t>
              </a:r>
              <a:endParaRPr lang="zh-CN" altLang="en-US" sz="3600" b="1" dirty="0">
                <a:solidFill>
                  <a:schemeClr val="tx1"/>
                </a:solidFill>
                <a:cs typeface="+mn-ea"/>
                <a:sym typeface="+mn-lt"/>
              </a:endParaRPr>
            </a:p>
            <a:p>
              <a:pPr algn="ctr">
                <a:lnSpc>
                  <a:spcPct val="130000"/>
                </a:lnSpc>
              </a:pPr>
              <a:endParaRPr lang="zh-CN" altLang="en-US" sz="3600" b="1" dirty="0">
                <a:solidFill>
                  <a:schemeClr val="accent1">
                    <a:lumMod val="50000"/>
                  </a:schemeClr>
                </a:solidFill>
                <a:cs typeface="+mn-ea"/>
                <a:sym typeface="+mn-lt"/>
              </a:endParaRPr>
            </a:p>
          </p:txBody>
        </p:sp>
      </p:grpSp>
      <p:grpSp>
        <p:nvGrpSpPr>
          <p:cNvPr id="71" name="组合 70"/>
          <p:cNvGrpSpPr/>
          <p:nvPr/>
        </p:nvGrpSpPr>
        <p:grpSpPr>
          <a:xfrm>
            <a:off x="518669" y="1726882"/>
            <a:ext cx="5574397" cy="3663315"/>
            <a:chOff x="2203" y="3077"/>
            <a:chExt cx="7959" cy="5769"/>
          </a:xfrm>
        </p:grpSpPr>
        <p:sp>
          <p:nvSpPr>
            <p:cNvPr id="53" name="同侧圆角矩形 52"/>
            <p:cNvSpPr/>
            <p:nvPr/>
          </p:nvSpPr>
          <p:spPr>
            <a:xfrm rot="16200000">
              <a:off x="5768" y="-240"/>
              <a:ext cx="1077" cy="7710"/>
            </a:xfrm>
            <a:prstGeom prst="round2SameRect">
              <a:avLst>
                <a:gd name="adj1" fmla="val 50000"/>
                <a:gd name="adj2" fmla="val 0"/>
              </a:avLst>
            </a:prstGeom>
            <a:solidFill>
              <a:srgbClr val="4472C4">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cs typeface="+mn-ea"/>
                <a:sym typeface="+mn-lt"/>
              </a:endParaRPr>
            </a:p>
          </p:txBody>
        </p:sp>
        <p:sp>
          <p:nvSpPr>
            <p:cNvPr id="58" name="矩形 57"/>
            <p:cNvSpPr/>
            <p:nvPr/>
          </p:nvSpPr>
          <p:spPr>
            <a:xfrm>
              <a:off x="4013" y="3077"/>
              <a:ext cx="2875" cy="941"/>
            </a:xfrm>
            <a:prstGeom prst="rect">
              <a:avLst/>
            </a:prstGeom>
          </p:spPr>
          <p:txBody>
            <a:bodyPr wrap="square" lIns="91436" tIns="45718" rIns="91436" bIns="45718">
              <a:spAutoFit/>
            </a:bodyPr>
            <a:lstStyle/>
            <a:p>
              <a:pPr algn="ctr">
                <a:lnSpc>
                  <a:spcPct val="130000"/>
                </a:lnSpc>
              </a:pPr>
              <a:r>
                <a:rPr lang="zh-CN" altLang="en-US" sz="2800" dirty="0">
                  <a:solidFill>
                    <a:schemeClr val="bg1"/>
                  </a:solidFill>
                  <a:cs typeface="+mn-ea"/>
                  <a:sym typeface="+mn-lt"/>
                </a:rPr>
                <a:t>实现原理</a:t>
              </a:r>
              <a:endParaRPr lang="zh-CN" altLang="en-US" sz="2800" dirty="0">
                <a:solidFill>
                  <a:schemeClr val="bg1"/>
                </a:solidFill>
                <a:cs typeface="+mn-ea"/>
                <a:sym typeface="+mn-lt"/>
              </a:endParaRPr>
            </a:p>
          </p:txBody>
        </p:sp>
        <p:sp>
          <p:nvSpPr>
            <p:cNvPr id="60" name="矩形 59"/>
            <p:cNvSpPr/>
            <p:nvPr/>
          </p:nvSpPr>
          <p:spPr>
            <a:xfrm>
              <a:off x="2203" y="4294"/>
              <a:ext cx="5193" cy="4552"/>
            </a:xfrm>
            <a:prstGeom prst="rect">
              <a:avLst/>
            </a:prstGeom>
          </p:spPr>
          <p:txBody>
            <a:bodyPr wrap="square" lIns="91436" tIns="45718" rIns="91436" bIns="45718">
              <a:spAutoFit/>
            </a:bodyPr>
            <a:lstStyle/>
            <a:p>
              <a:pPr fontAlgn="auto">
                <a:lnSpc>
                  <a:spcPct val="130000"/>
                </a:lnSpc>
              </a:pPr>
              <a:r>
                <a:rPr lang="zh-CN" altLang="en-US" sz="2000" dirty="0">
                  <a:solidFill>
                    <a:schemeClr val="bg2">
                      <a:lumMod val="50000"/>
                    </a:schemeClr>
                  </a:solidFill>
                  <a:cs typeface="+mn-ea"/>
                  <a:sym typeface="+mn-lt"/>
                </a:rPr>
                <a:t>与一行多命令相仿。查阅user/sh.c，有int _gettoken()函数，作用是从字符串中读取下一个token。所以</a:t>
              </a:r>
              <a:r>
                <a:rPr lang="zh-CN" altLang="en-US" sz="2000" b="1" dirty="0">
                  <a:solidFill>
                    <a:schemeClr val="bg2">
                      <a:lumMod val="50000"/>
                    </a:schemeClr>
                  </a:solidFill>
                  <a:cs typeface="+mn-ea"/>
                  <a:sym typeface="+mn-lt"/>
                </a:rPr>
                <a:t>将引号内的内容视为单独的字符串</a:t>
              </a:r>
              <a:r>
                <a:rPr lang="zh-CN" altLang="en-US" sz="2000" dirty="0">
                  <a:solidFill>
                    <a:schemeClr val="bg2">
                      <a:lumMod val="50000"/>
                    </a:schemeClr>
                  </a:solidFill>
                  <a:cs typeface="+mn-ea"/>
                  <a:sym typeface="+mn-lt"/>
                </a:rPr>
                <a:t>，作为一个参数传递给要执行的命令。</a:t>
              </a:r>
              <a:endParaRPr lang="zh-CN" altLang="en-US" sz="2000" dirty="0">
                <a:solidFill>
                  <a:schemeClr val="bg2">
                    <a:lumMod val="50000"/>
                  </a:schemeClr>
                </a:solidFill>
                <a:cs typeface="+mn-ea"/>
                <a:sym typeface="+mn-lt"/>
              </a:endParaRPr>
            </a:p>
            <a:p>
              <a:pPr fontAlgn="auto">
                <a:lnSpc>
                  <a:spcPct val="130000"/>
                </a:lnSpc>
              </a:pPr>
              <a:endParaRPr lang="zh-CN" altLang="en-US" sz="2000" dirty="0">
                <a:solidFill>
                  <a:schemeClr val="bg2">
                    <a:lumMod val="50000"/>
                  </a:schemeClr>
                </a:solidFill>
                <a:cs typeface="+mn-ea"/>
                <a:sym typeface="+mn-lt"/>
              </a:endParaRPr>
            </a:p>
          </p:txBody>
        </p:sp>
      </p:grpSp>
      <p:grpSp>
        <p:nvGrpSpPr>
          <p:cNvPr id="72" name="组合 71"/>
          <p:cNvGrpSpPr/>
          <p:nvPr/>
        </p:nvGrpSpPr>
        <p:grpSpPr>
          <a:xfrm>
            <a:off x="6092977" y="1830881"/>
            <a:ext cx="6111240" cy="3300095"/>
            <a:chOff x="9264" y="3220"/>
            <a:chExt cx="9624" cy="5197"/>
          </a:xfrm>
        </p:grpSpPr>
        <p:sp>
          <p:nvSpPr>
            <p:cNvPr id="52" name="同侧圆角矩形 51"/>
            <p:cNvSpPr/>
            <p:nvPr/>
          </p:nvSpPr>
          <p:spPr>
            <a:xfrm rot="5400000" flipH="1">
              <a:off x="13261" y="3343"/>
              <a:ext cx="1077" cy="9071"/>
            </a:xfrm>
            <a:prstGeom prst="round2SameRect">
              <a:avLst>
                <a:gd name="adj1" fmla="val 50000"/>
                <a:gd name="adj2" fmla="val 0"/>
              </a:avLst>
            </a:prstGeom>
            <a:solidFill>
              <a:srgbClr val="4472C4">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cs typeface="+mn-ea"/>
                <a:sym typeface="+mn-lt"/>
              </a:endParaRPr>
            </a:p>
          </p:txBody>
        </p:sp>
        <p:sp>
          <p:nvSpPr>
            <p:cNvPr id="64" name="矩形 63"/>
            <p:cNvSpPr/>
            <p:nvPr/>
          </p:nvSpPr>
          <p:spPr>
            <a:xfrm>
              <a:off x="11539" y="3220"/>
              <a:ext cx="7349" cy="826"/>
            </a:xfrm>
            <a:prstGeom prst="rect">
              <a:avLst/>
            </a:prstGeom>
          </p:spPr>
          <p:txBody>
            <a:bodyPr wrap="square" lIns="91436" tIns="45718" rIns="91436" bIns="45718">
              <a:spAutoFit/>
            </a:bodyPr>
            <a:lstStyle/>
            <a:p>
              <a:pPr algn="l" fontAlgn="auto">
                <a:lnSpc>
                  <a:spcPct val="130000"/>
                </a:lnSpc>
                <a:buClrTx/>
                <a:buSzTx/>
                <a:buFontTx/>
                <a:buNone/>
              </a:pPr>
              <a:endParaRPr lang="en-US" altLang="zh-CN" sz="2400" noProof="0" dirty="0">
                <a:ln>
                  <a:noFill/>
                </a:ln>
                <a:solidFill>
                  <a:schemeClr val="tx1"/>
                </a:solidFill>
                <a:effectLst/>
                <a:uLnTx/>
                <a:uFillTx/>
                <a:cs typeface="+mn-ea"/>
                <a:sym typeface="+mn-lt"/>
              </a:endParaRPr>
            </a:p>
          </p:txBody>
        </p:sp>
        <p:sp>
          <p:nvSpPr>
            <p:cNvPr id="68" name="矩形 67"/>
            <p:cNvSpPr/>
            <p:nvPr/>
          </p:nvSpPr>
          <p:spPr>
            <a:xfrm>
              <a:off x="10860" y="7325"/>
              <a:ext cx="4662" cy="941"/>
            </a:xfrm>
            <a:prstGeom prst="rect">
              <a:avLst/>
            </a:prstGeom>
          </p:spPr>
          <p:txBody>
            <a:bodyPr wrap="square" lIns="91436" tIns="45718" rIns="91436" bIns="45718">
              <a:spAutoFit/>
            </a:bodyPr>
            <a:lstStyle/>
            <a:p>
              <a:pPr algn="ctr">
                <a:lnSpc>
                  <a:spcPct val="130000"/>
                </a:lnSpc>
              </a:pPr>
              <a:r>
                <a:rPr lang="zh-CN" altLang="en-US" sz="2800" dirty="0">
                  <a:solidFill>
                    <a:schemeClr val="bg1"/>
                  </a:solidFill>
                  <a:cs typeface="+mn-ea"/>
                  <a:sym typeface="+mn-lt"/>
                </a:rPr>
                <a:t>具体实现</a:t>
              </a:r>
              <a:endParaRPr lang="zh-CN" altLang="en-US" sz="2800" dirty="0">
                <a:solidFill>
                  <a:schemeClr val="bg1"/>
                </a:solidFill>
                <a:cs typeface="+mn-ea"/>
                <a:sym typeface="+mn-lt"/>
              </a:endParaRPr>
            </a:p>
          </p:txBody>
        </p:sp>
      </p:grpSp>
      <p:sp>
        <p:nvSpPr>
          <p:cNvPr id="8" name="圆角矩形 7"/>
          <p:cNvSpPr/>
          <p:nvPr/>
        </p:nvSpPr>
        <p:spPr>
          <a:xfrm rot="10800000" flipV="1">
            <a:off x="216535" y="2499360"/>
            <a:ext cx="163195"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10" name="文本框 9"/>
          <p:cNvSpPr txBox="1"/>
          <p:nvPr/>
        </p:nvSpPr>
        <p:spPr>
          <a:xfrm>
            <a:off x="414655" y="5253355"/>
            <a:ext cx="11146790" cy="1253485"/>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我们需要在读到第一个 `"` 时，将 `*p1` 指向该 `"` 的后一位，将 `s` （字符串指针）不断后移，直到读到与前一个引号相应匹配的 `"` ，作为需要读入的参数。`*s++ = 0` 是为了让字符串截止，同时将字符串指针后移一位，使得后续解析能够进行。</a:t>
            </a:r>
            <a:endParaRPr lang="zh-CN" altLang="en-US" sz="2000" dirty="0">
              <a:solidFill>
                <a:schemeClr val="bg2">
                  <a:lumMod val="50000"/>
                </a:schemeClr>
              </a:solidFill>
              <a:cs typeface="+mn-ea"/>
              <a:sym typeface="+mn-lt"/>
            </a:endParaRPr>
          </a:p>
        </p:txBody>
      </p:sp>
      <p:sp>
        <p:nvSpPr>
          <p:cNvPr id="15" name="圆角矩形 14"/>
          <p:cNvSpPr/>
          <p:nvPr/>
        </p:nvSpPr>
        <p:spPr>
          <a:xfrm rot="10800000" flipV="1">
            <a:off x="251460" y="5352415"/>
            <a:ext cx="163195"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pic>
        <p:nvPicPr>
          <p:cNvPr id="18" name="图片 17"/>
          <p:cNvPicPr>
            <a:picLocks noChangeAspect="1"/>
          </p:cNvPicPr>
          <p:nvPr/>
        </p:nvPicPr>
        <p:blipFill>
          <a:blip r:embed="rId2"/>
          <a:stretch>
            <a:fillRect/>
          </a:stretch>
        </p:blipFill>
        <p:spPr>
          <a:xfrm>
            <a:off x="7666990" y="586105"/>
            <a:ext cx="4295140" cy="3860800"/>
          </a:xfrm>
          <a:prstGeom prst="rect">
            <a:avLst/>
          </a:prstGeom>
        </p:spPr>
      </p:pic>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descr="cb63766d66e9058d5054d1faa074d95"/>
          <p:cNvPicPr>
            <a:picLocks noChangeAspect="1"/>
          </p:cNvPicPr>
          <p:nvPr/>
        </p:nvPicPr>
        <p:blipFill>
          <a:blip r:embed="rId1"/>
          <a:stretch>
            <a:fillRect/>
          </a:stretch>
        </p:blipFill>
        <p:spPr>
          <a:xfrm>
            <a:off x="-83" y="3810"/>
            <a:ext cx="12186920" cy="6858000"/>
          </a:xfrm>
          <a:prstGeom prst="rect">
            <a:avLst/>
          </a:prstGeom>
        </p:spPr>
      </p:pic>
      <p:grpSp>
        <p:nvGrpSpPr>
          <p:cNvPr id="4" name="组合 3"/>
          <p:cNvGrpSpPr/>
          <p:nvPr/>
        </p:nvGrpSpPr>
        <p:grpSpPr>
          <a:xfrm>
            <a:off x="0" y="188687"/>
            <a:ext cx="188686" cy="592364"/>
            <a:chOff x="11571416" y="3959358"/>
            <a:chExt cx="620584" cy="1723139"/>
          </a:xfrm>
        </p:grpSpPr>
        <p:sp>
          <p:nvSpPr>
            <p:cNvPr id="5" name="矩形 4"/>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6" name="矩形 5"/>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7" name="文本框 6"/>
          <p:cNvSpPr txBox="1"/>
          <p:nvPr/>
        </p:nvSpPr>
        <p:spPr>
          <a:xfrm>
            <a:off x="414655" y="178435"/>
            <a:ext cx="5852795" cy="741998"/>
          </a:xfrm>
          <a:prstGeom prst="rect">
            <a:avLst/>
          </a:prstGeom>
          <a:noFill/>
        </p:spPr>
        <p:txBody>
          <a:bodyPr wrap="square" rtlCol="0">
            <a:spAutoFit/>
          </a:bodyPr>
          <a:lstStyle/>
          <a:p>
            <a:pPr>
              <a:lnSpc>
                <a:spcPct val="130000"/>
              </a:lnSpc>
            </a:pPr>
            <a:r>
              <a:rPr lang="zh-CN" altLang="en-US" sz="3600" b="1" dirty="0">
                <a:solidFill>
                  <a:srgbClr val="3E4150"/>
                </a:solidFill>
                <a:cs typeface="+mn-ea"/>
                <a:sym typeface="+mn-lt"/>
              </a:rPr>
              <a:t>实现键入命令任意位置修改</a:t>
            </a:r>
            <a:endParaRPr lang="zh-CN" altLang="en-US" sz="3600" b="1" dirty="0">
              <a:solidFill>
                <a:srgbClr val="3E4150"/>
              </a:solidFill>
              <a:cs typeface="+mn-ea"/>
              <a:sym typeface="+mn-lt"/>
            </a:endParaRPr>
          </a:p>
        </p:txBody>
      </p:sp>
      <p:sp>
        <p:nvSpPr>
          <p:cNvPr id="28" name="矩形: 圆角 27"/>
          <p:cNvSpPr/>
          <p:nvPr/>
        </p:nvSpPr>
        <p:spPr>
          <a:xfrm>
            <a:off x="476885" y="1039495"/>
            <a:ext cx="1953260" cy="650240"/>
          </a:xfrm>
          <a:prstGeom prst="roundRect">
            <a:avLst/>
          </a:prstGeom>
          <a:solidFill>
            <a:schemeClr val="accent1">
              <a:lumMod val="50000"/>
            </a:schemeClr>
          </a:solidFill>
          <a:ln>
            <a:noFill/>
          </a:ln>
          <a:effectLst>
            <a:outerShdw blurRad="50800" dist="50800" dir="5400000" algn="ctr" rotWithShape="0">
              <a:srgbClr val="287A93">
                <a:alpha val="33000"/>
              </a:srgb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lnSpc>
                <a:spcPct val="130000"/>
              </a:lnSpc>
            </a:pPr>
            <a:r>
              <a:rPr lang="zh-CN" altLang="en-US" sz="2400" b="1" dirty="0">
                <a:cs typeface="+mn-ea"/>
                <a:sym typeface="+mn-lt"/>
              </a:rPr>
              <a:t>重写</a:t>
            </a:r>
            <a:r>
              <a:rPr lang="en-US" altLang="zh-CN" sz="2400" b="1" dirty="0">
                <a:cs typeface="+mn-ea"/>
                <a:sym typeface="+mn-lt"/>
              </a:rPr>
              <a:t>readline</a:t>
            </a:r>
            <a:endParaRPr lang="en-US" altLang="zh-CN" sz="2400" b="1" dirty="0">
              <a:cs typeface="+mn-ea"/>
              <a:sym typeface="+mn-lt"/>
            </a:endParaRPr>
          </a:p>
        </p:txBody>
      </p:sp>
      <p:sp>
        <p:nvSpPr>
          <p:cNvPr id="20" name="燕尾形 19"/>
          <p:cNvSpPr/>
          <p:nvPr/>
        </p:nvSpPr>
        <p:spPr>
          <a:xfrm>
            <a:off x="2575560" y="1146810"/>
            <a:ext cx="859790" cy="43561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21" name="燕尾形 20"/>
          <p:cNvSpPr/>
          <p:nvPr/>
        </p:nvSpPr>
        <p:spPr>
          <a:xfrm>
            <a:off x="5695950" y="1146810"/>
            <a:ext cx="859790" cy="43561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nvGrpSpPr>
          <p:cNvPr id="22" name="组合 21"/>
          <p:cNvGrpSpPr/>
          <p:nvPr/>
        </p:nvGrpSpPr>
        <p:grpSpPr>
          <a:xfrm>
            <a:off x="316705" y="4055745"/>
            <a:ext cx="7125657" cy="1690370"/>
            <a:chOff x="2705" y="8434"/>
            <a:chExt cx="17252" cy="2662"/>
          </a:xfrm>
        </p:grpSpPr>
        <p:sp>
          <p:nvSpPr>
            <p:cNvPr id="23" name="圆角矩形 22"/>
            <p:cNvSpPr/>
            <p:nvPr/>
          </p:nvSpPr>
          <p:spPr>
            <a:xfrm rot="10800000" flipV="1">
              <a:off x="2705" y="9267"/>
              <a:ext cx="395"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16" name="矩形 15"/>
            <p:cNvSpPr/>
            <p:nvPr/>
          </p:nvSpPr>
          <p:spPr>
            <a:xfrm>
              <a:off x="3101" y="8434"/>
              <a:ext cx="16856" cy="2662"/>
            </a:xfrm>
            <a:prstGeom prst="rect">
              <a:avLst/>
            </a:prstGeom>
          </p:spPr>
          <p:txBody>
            <a:bodyPr wrap="square" lIns="91436" tIns="45718" rIns="91436" bIns="45718">
              <a:spAutoFit/>
            </a:bodyPr>
            <a:lstStyle/>
            <a:p>
              <a:pPr>
                <a:lnSpc>
                  <a:spcPct val="130000"/>
                </a:lnSpc>
              </a:pPr>
              <a:endParaRPr lang="zh-CN" altLang="en-US" sz="2000" dirty="0">
                <a:solidFill>
                  <a:schemeClr val="bg2">
                    <a:lumMod val="50000"/>
                  </a:schemeClr>
                </a:solidFill>
                <a:cs typeface="+mn-ea"/>
                <a:sym typeface="+mn-lt"/>
              </a:endParaRPr>
            </a:p>
            <a:p>
              <a:pPr>
                <a:lnSpc>
                  <a:spcPct val="130000"/>
                </a:lnSpc>
              </a:pPr>
              <a:r>
                <a:rPr lang="zh-CN" altLang="en-US" sz="2000" dirty="0">
                  <a:solidFill>
                    <a:schemeClr val="bg2">
                      <a:lumMod val="50000"/>
                    </a:schemeClr>
                  </a:solidFill>
                  <a:cs typeface="+mn-ea"/>
                  <a:sym typeface="+mn-lt"/>
                </a:rPr>
                <a:t>重构后的逻辑是：</a:t>
              </a:r>
              <a:r>
                <a:rPr lang="zh-CN" altLang="en-US" sz="2000" b="1" dirty="0">
                  <a:solidFill>
                    <a:schemeClr val="bg2">
                      <a:lumMod val="50000"/>
                    </a:schemeClr>
                  </a:solidFill>
                  <a:cs typeface="+mn-ea"/>
                  <a:sym typeface="+mn-lt"/>
                </a:rPr>
                <a:t>动态维护光标的位置</a:t>
              </a:r>
              <a:r>
                <a:rPr lang="zh-CN" altLang="en-US" sz="2000" dirty="0">
                  <a:solidFill>
                    <a:schemeClr val="bg2">
                      <a:lumMod val="50000"/>
                    </a:schemeClr>
                  </a:solidFill>
                  <a:cs typeface="+mn-ea"/>
                  <a:sym typeface="+mn-lt"/>
                </a:rPr>
                <a:t>，每次键入时都会保存光标之后的字符串（若有的话），依次输出光标前的字符串、输入字符、光标后的字符串。</a:t>
              </a:r>
              <a:endParaRPr lang="zh-CN" altLang="en-US" sz="2000" dirty="0">
                <a:solidFill>
                  <a:schemeClr val="bg2">
                    <a:lumMod val="50000"/>
                  </a:schemeClr>
                </a:solidFill>
                <a:cs typeface="+mn-ea"/>
                <a:sym typeface="+mn-lt"/>
              </a:endParaRPr>
            </a:p>
          </p:txBody>
        </p:sp>
      </p:grpSp>
      <p:sp>
        <p:nvSpPr>
          <p:cNvPr id="26" name="圆角矩形 25"/>
          <p:cNvSpPr/>
          <p:nvPr/>
        </p:nvSpPr>
        <p:spPr>
          <a:xfrm rot="16200000">
            <a:off x="2713355" y="-544195"/>
            <a:ext cx="2388870" cy="7068185"/>
          </a:xfrm>
          <a:prstGeom prst="roundRect">
            <a:avLst/>
          </a:prstGeom>
          <a:solidFill>
            <a:srgbClr val="4472C4">
              <a:alpha val="1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cs typeface="+mn-ea"/>
              <a:sym typeface="+mn-lt"/>
            </a:endParaRPr>
          </a:p>
        </p:txBody>
      </p:sp>
      <p:sp>
        <p:nvSpPr>
          <p:cNvPr id="17" name="矩形: 圆角 27"/>
          <p:cNvSpPr/>
          <p:nvPr/>
        </p:nvSpPr>
        <p:spPr>
          <a:xfrm>
            <a:off x="3726180" y="1019175"/>
            <a:ext cx="1812290" cy="650240"/>
          </a:xfrm>
          <a:prstGeom prst="roundRect">
            <a:avLst/>
          </a:prstGeom>
          <a:solidFill>
            <a:schemeClr val="accent1">
              <a:lumMod val="50000"/>
            </a:schemeClr>
          </a:solidFill>
          <a:ln>
            <a:noFill/>
          </a:ln>
          <a:effectLst>
            <a:outerShdw blurRad="50800" dist="50800" dir="5400000" algn="ctr" rotWithShape="0">
              <a:srgbClr val="287A93">
                <a:alpha val="33000"/>
              </a:srgb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lnSpc>
                <a:spcPct val="130000"/>
              </a:lnSpc>
            </a:pPr>
            <a:r>
              <a:rPr lang="zh-CN" altLang="en-US" sz="2400" b="1" dirty="0">
                <a:cs typeface="+mn-ea"/>
                <a:sym typeface="+mn-lt"/>
              </a:rPr>
              <a:t>左右键编码</a:t>
            </a:r>
            <a:endParaRPr lang="zh-CN" altLang="en-US" sz="2400" b="1" dirty="0">
              <a:cs typeface="+mn-ea"/>
              <a:sym typeface="+mn-lt"/>
            </a:endParaRPr>
          </a:p>
        </p:txBody>
      </p:sp>
      <p:sp>
        <p:nvSpPr>
          <p:cNvPr id="31" name="文本框 30"/>
          <p:cNvSpPr txBox="1"/>
          <p:nvPr/>
        </p:nvSpPr>
        <p:spPr>
          <a:xfrm>
            <a:off x="426085" y="1783080"/>
            <a:ext cx="6963410" cy="2419124"/>
          </a:xfrm>
          <a:prstGeom prst="rect">
            <a:avLst/>
          </a:prstGeom>
          <a:noFill/>
        </p:spPr>
        <p:txBody>
          <a:bodyPr wrap="square" rtlCol="0">
            <a:spAutoFit/>
          </a:bodyPr>
          <a:lstStyle/>
          <a:p>
            <a:pPr indent="457200">
              <a:lnSpc>
                <a:spcPct val="130000"/>
              </a:lnSpc>
            </a:pPr>
            <a:r>
              <a:rPr lang="zh-CN" altLang="en-US" sz="2400" dirty="0">
                <a:solidFill>
                  <a:schemeClr val="accent5"/>
                </a:solidFill>
                <a:cs typeface="+mn-ea"/>
                <a:sym typeface="+mn-lt"/>
              </a:rPr>
              <a:t>这里需要维护三个序列：</a:t>
            </a:r>
            <a:endParaRPr lang="zh-CN" altLang="en-US" sz="2400" dirty="0">
              <a:solidFill>
                <a:schemeClr val="accent5"/>
              </a:solidFill>
              <a:cs typeface="+mn-ea"/>
              <a:sym typeface="+mn-lt"/>
            </a:endParaRPr>
          </a:p>
          <a:p>
            <a:pPr indent="457200"/>
            <a:r>
              <a:rPr lang="zh-CN" altLang="en-US" sz="2000" b="1" dirty="0">
                <a:cs typeface="+mn-ea"/>
                <a:sym typeface="+mn-lt"/>
              </a:rPr>
              <a:t>`buf[]` 数组：</a:t>
            </a:r>
            <a:r>
              <a:rPr lang="zh-CN" altLang="en-US" sz="2000" dirty="0">
                <a:cs typeface="+mn-ea"/>
                <a:sym typeface="+mn-lt"/>
              </a:rPr>
              <a:t>是我们需要的指令行返回值，也是我们得到的真实结果，其中不能有不可见字符；</a:t>
            </a:r>
            <a:endParaRPr lang="zh-CN" altLang="en-US" sz="2000" dirty="0">
              <a:cs typeface="+mn-ea"/>
              <a:sym typeface="+mn-lt"/>
            </a:endParaRPr>
          </a:p>
          <a:p>
            <a:pPr indent="457200"/>
            <a:r>
              <a:rPr lang="zh-CN" altLang="en-US" sz="2000" b="1" dirty="0">
                <a:cs typeface="+mn-ea"/>
                <a:sym typeface="+mn-lt"/>
              </a:rPr>
              <a:t>显示的输入栏：</a:t>
            </a:r>
            <a:r>
              <a:rPr lang="zh-CN" altLang="en-US" sz="2000" dirty="0">
                <a:cs typeface="+mn-ea"/>
                <a:sym typeface="+mn-lt"/>
              </a:rPr>
              <a:t> 显示出来的结果，我们需要维护这个现实的结果是符合要求的；</a:t>
            </a:r>
            <a:endParaRPr lang="zh-CN" altLang="en-US" sz="2000" dirty="0">
              <a:cs typeface="+mn-ea"/>
              <a:sym typeface="+mn-lt"/>
            </a:endParaRPr>
          </a:p>
          <a:p>
            <a:pPr indent="457200"/>
            <a:r>
              <a:rPr lang="zh-CN" altLang="en-US" sz="2000" b="1" dirty="0">
                <a:cs typeface="+mn-ea"/>
                <a:sym typeface="+mn-lt"/>
              </a:rPr>
              <a:t>真正的标准输入：</a:t>
            </a:r>
            <a:r>
              <a:rPr lang="zh-CN" altLang="en-US" sz="2000" dirty="0">
                <a:cs typeface="+mn-ea"/>
                <a:sym typeface="+mn-lt"/>
              </a:rPr>
              <a:t>真实的标准输入，其中包括用户维持显示结果的大量不可见字符和空格等。</a:t>
            </a:r>
            <a:endParaRPr lang="zh-CN" altLang="en-US" sz="2000" dirty="0">
              <a:cs typeface="+mn-ea"/>
              <a:sym typeface="+mn-lt"/>
            </a:endParaRPr>
          </a:p>
        </p:txBody>
      </p:sp>
      <p:grpSp>
        <p:nvGrpSpPr>
          <p:cNvPr id="32" name="组合 31"/>
          <p:cNvGrpSpPr/>
          <p:nvPr/>
        </p:nvGrpSpPr>
        <p:grpSpPr>
          <a:xfrm>
            <a:off x="318770" y="5634990"/>
            <a:ext cx="7123592" cy="1253490"/>
            <a:chOff x="2710" y="9201"/>
            <a:chExt cx="17247" cy="1974"/>
          </a:xfrm>
        </p:grpSpPr>
        <p:sp>
          <p:nvSpPr>
            <p:cNvPr id="33" name="圆角矩形 32"/>
            <p:cNvSpPr/>
            <p:nvPr/>
          </p:nvSpPr>
          <p:spPr>
            <a:xfrm rot="10800000" flipV="1">
              <a:off x="2710" y="9376"/>
              <a:ext cx="395"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34" name="矩形 33"/>
            <p:cNvSpPr/>
            <p:nvPr/>
          </p:nvSpPr>
          <p:spPr>
            <a:xfrm>
              <a:off x="3104" y="9201"/>
              <a:ext cx="16853" cy="1974"/>
            </a:xfrm>
            <a:prstGeom prst="rect">
              <a:avLst/>
            </a:prstGeom>
          </p:spPr>
          <p:txBody>
            <a:bodyPr wrap="square" lIns="91436" tIns="45718" rIns="91436" bIns="45718">
              <a:spAutoFit/>
            </a:bodyPr>
            <a:lstStyle/>
            <a:p>
              <a:pPr>
                <a:lnSpc>
                  <a:spcPct val="130000"/>
                </a:lnSpc>
              </a:pPr>
              <a:r>
                <a:rPr lang="zh-CN" altLang="en-US" sz="2000" dirty="0">
                  <a:solidFill>
                    <a:schemeClr val="bg2">
                      <a:lumMod val="50000"/>
                    </a:schemeClr>
                  </a:solidFill>
                  <a:cs typeface="+mn-ea"/>
                  <a:sym typeface="+mn-lt"/>
                </a:rPr>
                <a:t>左右键我们需要在读到27`[Esc]`后连续读取两个字符以判断指令的类型,从而分别调用属于左右键和上下键的不同功能。（上下键的功能为后续</a:t>
              </a:r>
              <a:r>
                <a:rPr lang="en-US" altLang="zh-CN" sz="2000" dirty="0">
                  <a:solidFill>
                    <a:schemeClr val="bg2">
                      <a:lumMod val="50000"/>
                    </a:schemeClr>
                  </a:solidFill>
                  <a:cs typeface="+mn-ea"/>
                  <a:sym typeface="+mn-lt"/>
                </a:rPr>
                <a:t>history</a:t>
              </a:r>
              <a:r>
                <a:rPr lang="zh-CN" altLang="en-US" sz="2000" dirty="0">
                  <a:solidFill>
                    <a:schemeClr val="bg2">
                      <a:lumMod val="50000"/>
                    </a:schemeClr>
                  </a:solidFill>
                  <a:cs typeface="+mn-ea"/>
                  <a:sym typeface="+mn-lt"/>
                </a:rPr>
                <a:t>的调用）</a:t>
              </a:r>
              <a:endParaRPr lang="zh-CN" altLang="en-US" sz="2000" dirty="0">
                <a:solidFill>
                  <a:schemeClr val="bg2">
                    <a:lumMod val="50000"/>
                  </a:schemeClr>
                </a:solidFill>
                <a:cs typeface="+mn-ea"/>
                <a:sym typeface="+mn-lt"/>
              </a:endParaRPr>
            </a:p>
          </p:txBody>
        </p:sp>
      </p:grpSp>
      <p:sp>
        <p:nvSpPr>
          <p:cNvPr id="19" name="矩形: 圆角 27"/>
          <p:cNvSpPr/>
          <p:nvPr/>
        </p:nvSpPr>
        <p:spPr>
          <a:xfrm>
            <a:off x="6834505" y="1039495"/>
            <a:ext cx="3518535" cy="650240"/>
          </a:xfrm>
          <a:prstGeom prst="roundRect">
            <a:avLst/>
          </a:prstGeom>
          <a:solidFill>
            <a:schemeClr val="accent1">
              <a:lumMod val="50000"/>
            </a:schemeClr>
          </a:solidFill>
          <a:ln>
            <a:noFill/>
          </a:ln>
          <a:effectLst>
            <a:outerShdw blurRad="50800" dist="50800" dir="5400000" algn="ctr" rotWithShape="0">
              <a:srgbClr val="287A93">
                <a:alpha val="33000"/>
              </a:srgb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lnSpc>
                <a:spcPct val="130000"/>
              </a:lnSpc>
            </a:pPr>
            <a:r>
              <a:rPr lang="zh-CN" altLang="en-US" sz="2400" b="1" dirty="0">
                <a:cs typeface="+mn-ea"/>
                <a:sym typeface="+mn-lt"/>
              </a:rPr>
              <a:t>维护输出和显示序列</a:t>
            </a:r>
            <a:endParaRPr lang="zh-CN" altLang="en-US" sz="2400" b="1" dirty="0">
              <a:cs typeface="+mn-ea"/>
              <a:sym typeface="+mn-lt"/>
            </a:endParaRPr>
          </a:p>
        </p:txBody>
      </p:sp>
      <p:pic>
        <p:nvPicPr>
          <p:cNvPr id="24" name="图片 23"/>
          <p:cNvPicPr>
            <a:picLocks noChangeAspect="1"/>
          </p:cNvPicPr>
          <p:nvPr/>
        </p:nvPicPr>
        <p:blipFill>
          <a:blip r:embed="rId2"/>
          <a:stretch>
            <a:fillRect/>
          </a:stretch>
        </p:blipFill>
        <p:spPr>
          <a:xfrm>
            <a:off x="7442200" y="1795780"/>
            <a:ext cx="3359150" cy="2534285"/>
          </a:xfrm>
          <a:prstGeom prst="rect">
            <a:avLst/>
          </a:prstGeom>
        </p:spPr>
      </p:pic>
      <p:pic>
        <p:nvPicPr>
          <p:cNvPr id="30" name="图片 29"/>
          <p:cNvPicPr>
            <a:picLocks noChangeAspect="1"/>
          </p:cNvPicPr>
          <p:nvPr/>
        </p:nvPicPr>
        <p:blipFill>
          <a:blip r:embed="rId3"/>
          <a:stretch>
            <a:fillRect/>
          </a:stretch>
        </p:blipFill>
        <p:spPr>
          <a:xfrm>
            <a:off x="7337425" y="4212590"/>
            <a:ext cx="4018280" cy="2651125"/>
          </a:xfrm>
          <a:prstGeom prst="rect">
            <a:avLst/>
          </a:prstGeom>
        </p:spPr>
      </p:pic>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descr="cb63766d66e9058d5054d1faa074d95"/>
          <p:cNvPicPr>
            <a:picLocks noChangeAspect="1"/>
          </p:cNvPicPr>
          <p:nvPr/>
        </p:nvPicPr>
        <p:blipFill>
          <a:blip r:embed="rId1"/>
          <a:stretch>
            <a:fillRect/>
          </a:stretch>
        </p:blipFill>
        <p:spPr>
          <a:xfrm>
            <a:off x="4997" y="0"/>
            <a:ext cx="12186920" cy="6858000"/>
          </a:xfrm>
          <a:prstGeom prst="rect">
            <a:avLst/>
          </a:prstGeom>
        </p:spPr>
      </p:pic>
      <p:grpSp>
        <p:nvGrpSpPr>
          <p:cNvPr id="4" name="组合 3"/>
          <p:cNvGrpSpPr/>
          <p:nvPr/>
        </p:nvGrpSpPr>
        <p:grpSpPr>
          <a:xfrm>
            <a:off x="0" y="188687"/>
            <a:ext cx="188686" cy="592364"/>
            <a:chOff x="11571416" y="3959358"/>
            <a:chExt cx="620584" cy="1723139"/>
          </a:xfrm>
        </p:grpSpPr>
        <p:sp>
          <p:nvSpPr>
            <p:cNvPr id="5" name="矩形 4"/>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6" name="矩形 5"/>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7" name="文本框 6"/>
          <p:cNvSpPr txBox="1"/>
          <p:nvPr/>
        </p:nvSpPr>
        <p:spPr>
          <a:xfrm>
            <a:off x="414655" y="178435"/>
            <a:ext cx="5496560" cy="741998"/>
          </a:xfrm>
          <a:prstGeom prst="rect">
            <a:avLst/>
          </a:prstGeom>
          <a:noFill/>
        </p:spPr>
        <p:txBody>
          <a:bodyPr wrap="square" rtlCol="0">
            <a:spAutoFit/>
          </a:bodyPr>
          <a:lstStyle/>
          <a:p>
            <a:pPr>
              <a:lnSpc>
                <a:spcPct val="130000"/>
              </a:lnSpc>
            </a:pPr>
            <a:r>
              <a:rPr lang="zh-CN" altLang="en-US" sz="3600" b="1" dirty="0">
                <a:solidFill>
                  <a:srgbClr val="3E4150"/>
                </a:solidFill>
                <a:cs typeface="+mn-ea"/>
                <a:sym typeface="+mn-lt"/>
              </a:rPr>
              <a:t>实现程序名称</a:t>
            </a:r>
            <a:r>
              <a:rPr lang="en-US" altLang="zh-CN" sz="3600" b="1" dirty="0">
                <a:solidFill>
                  <a:srgbClr val="3E4150"/>
                </a:solidFill>
                <a:cs typeface="+mn-ea"/>
                <a:sym typeface="+mn-lt"/>
              </a:rPr>
              <a:t>.b</a:t>
            </a:r>
            <a:r>
              <a:rPr lang="zh-CN" altLang="en-US" sz="3600" b="1" dirty="0">
                <a:solidFill>
                  <a:srgbClr val="3E4150"/>
                </a:solidFill>
                <a:cs typeface="+mn-ea"/>
                <a:sym typeface="+mn-lt"/>
              </a:rPr>
              <a:t>的省略</a:t>
            </a:r>
            <a:endParaRPr lang="zh-CN" altLang="en-US" sz="3600" b="1" dirty="0">
              <a:solidFill>
                <a:srgbClr val="3E4150"/>
              </a:solidFill>
              <a:cs typeface="+mn-ea"/>
              <a:sym typeface="+mn-lt"/>
            </a:endParaRPr>
          </a:p>
        </p:txBody>
      </p:sp>
      <p:pic>
        <p:nvPicPr>
          <p:cNvPr id="8" name="图片 7"/>
          <p:cNvPicPr>
            <a:picLocks noChangeAspect="1"/>
          </p:cNvPicPr>
          <p:nvPr/>
        </p:nvPicPr>
        <p:blipFill>
          <a:blip r:embed="rId2"/>
          <a:stretch>
            <a:fillRect/>
          </a:stretch>
        </p:blipFill>
        <p:spPr>
          <a:xfrm>
            <a:off x="5712460" y="188595"/>
            <a:ext cx="6099175" cy="4927600"/>
          </a:xfrm>
          <a:prstGeom prst="rect">
            <a:avLst/>
          </a:prstGeom>
        </p:spPr>
      </p:pic>
      <p:grpSp>
        <p:nvGrpSpPr>
          <p:cNvPr id="32" name="组合 31"/>
          <p:cNvGrpSpPr/>
          <p:nvPr/>
        </p:nvGrpSpPr>
        <p:grpSpPr>
          <a:xfrm>
            <a:off x="256540" y="5555932"/>
            <a:ext cx="11411708" cy="890270"/>
            <a:chOff x="2710" y="9201"/>
            <a:chExt cx="27629" cy="1402"/>
          </a:xfrm>
        </p:grpSpPr>
        <p:sp>
          <p:nvSpPr>
            <p:cNvPr id="33" name="圆角矩形 32"/>
            <p:cNvSpPr/>
            <p:nvPr/>
          </p:nvSpPr>
          <p:spPr>
            <a:xfrm rot="10800000" flipV="1">
              <a:off x="2710" y="9376"/>
              <a:ext cx="395" cy="423"/>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
          <p:nvSpPr>
            <p:cNvPr id="34" name="矩形 33"/>
            <p:cNvSpPr/>
            <p:nvPr/>
          </p:nvSpPr>
          <p:spPr>
            <a:xfrm>
              <a:off x="3104" y="9201"/>
              <a:ext cx="27235" cy="1402"/>
            </a:xfrm>
            <a:prstGeom prst="rect">
              <a:avLst/>
            </a:prstGeom>
          </p:spPr>
          <p:txBody>
            <a:bodyPr wrap="square" lIns="91436" tIns="45718" rIns="91436" bIns="45718">
              <a:spAutoFit/>
            </a:bodyPr>
            <a:lstStyle/>
            <a:p>
              <a:pPr>
                <a:lnSpc>
                  <a:spcPct val="130000"/>
                </a:lnSpc>
              </a:pPr>
              <a:r>
                <a:rPr lang="zh-CN" altLang="en-US" sz="2000" dirty="0">
                  <a:solidFill>
                    <a:schemeClr val="bg2">
                      <a:lumMod val="50000"/>
                    </a:schemeClr>
                  </a:solidFill>
                  <a:cs typeface="+mn-ea"/>
                  <a:sym typeface="+mn-lt"/>
                </a:rPr>
                <a:t>这部分需要修改 spawn.c 中的内容。</a:t>
              </a:r>
              <a:r>
                <a:rPr lang="zh-CN" altLang="en-US" sz="2000" b="1" dirty="0">
                  <a:solidFill>
                    <a:schemeClr val="bg2">
                      <a:lumMod val="50000"/>
                    </a:schemeClr>
                  </a:solidFill>
                  <a:cs typeface="+mn-ea"/>
                  <a:sym typeface="+mn-lt"/>
                </a:rPr>
                <a:t>具体</a:t>
              </a:r>
              <a:r>
                <a:rPr lang="zh-CN" altLang="en-US" sz="2000" b="1" dirty="0">
                  <a:solidFill>
                    <a:schemeClr val="bg2">
                      <a:lumMod val="50000"/>
                    </a:schemeClr>
                  </a:solidFill>
                  <a:cs typeface="+mn-ea"/>
                  <a:sym typeface="+mn-lt"/>
                </a:rPr>
                <a:t>到代码中</a:t>
              </a:r>
              <a:r>
                <a:rPr lang="zh-CN" altLang="en-US" sz="2000" b="1" dirty="0">
                  <a:solidFill>
                    <a:schemeClr val="bg2">
                      <a:lumMod val="50000"/>
                    </a:schemeClr>
                  </a:solidFill>
                  <a:cs typeface="+mn-ea"/>
                  <a:sym typeface="+mn-lt"/>
                </a:rPr>
                <a:t>，在尝试打开文件失败时，首先将 .b 拼接到当前文件名之后（当前文件名末尾不是 .b），然后再次运行 </a:t>
              </a:r>
              <a:r>
                <a:rPr lang="en-US" altLang="zh-CN" sz="2000" b="1" dirty="0">
                  <a:solidFill>
                    <a:schemeClr val="bg2">
                      <a:lumMod val="50000"/>
                    </a:schemeClr>
                  </a:solidFill>
                  <a:cs typeface="+mn-ea"/>
                  <a:sym typeface="+mn-lt"/>
                </a:rPr>
                <a:t>open</a:t>
              </a:r>
              <a:r>
                <a:rPr lang="zh-CN" altLang="en-US" sz="2000" b="1" dirty="0">
                  <a:solidFill>
                    <a:schemeClr val="bg2">
                      <a:lumMod val="50000"/>
                    </a:schemeClr>
                  </a:solidFill>
                  <a:cs typeface="+mn-ea"/>
                  <a:sym typeface="+mn-lt"/>
                </a:rPr>
                <a:t>() 函数即可。</a:t>
              </a:r>
              <a:endParaRPr lang="zh-CN" altLang="en-US" sz="2000" b="1" dirty="0">
                <a:solidFill>
                  <a:schemeClr val="bg2">
                    <a:lumMod val="50000"/>
                  </a:schemeClr>
                </a:solidFill>
                <a:cs typeface="+mn-ea"/>
                <a:sym typeface="+mn-lt"/>
              </a:endParaRPr>
            </a:p>
          </p:txBody>
        </p:sp>
      </p:grpSp>
      <p:sp>
        <p:nvSpPr>
          <p:cNvPr id="16" name="文本框 15"/>
          <p:cNvSpPr txBox="1"/>
          <p:nvPr/>
        </p:nvSpPr>
        <p:spPr>
          <a:xfrm>
            <a:off x="414655" y="4962842"/>
            <a:ext cx="406400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具体实现</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22" name="文本框 21"/>
          <p:cNvSpPr txBox="1"/>
          <p:nvPr/>
        </p:nvSpPr>
        <p:spPr>
          <a:xfrm>
            <a:off x="414655" y="1148715"/>
            <a:ext cx="406400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spawn 函数作用</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35" name="文本框 34"/>
          <p:cNvSpPr txBox="1"/>
          <p:nvPr/>
        </p:nvSpPr>
        <p:spPr>
          <a:xfrm>
            <a:off x="116205" y="1786890"/>
            <a:ext cx="5095240" cy="3291840"/>
          </a:xfrm>
          <a:prstGeom prst="rect">
            <a:avLst/>
          </a:prstGeom>
          <a:noFill/>
        </p:spPr>
        <p:txBody>
          <a:bodyPr wrap="square" rtlCol="0">
            <a:spAutoFit/>
          </a:bodyPr>
          <a:lstStyle/>
          <a:p>
            <a:pPr indent="457200">
              <a:lnSpc>
                <a:spcPct val="130000"/>
              </a:lnSpc>
            </a:pPr>
            <a:r>
              <a:rPr lang="en-US" altLang="zh-CN" sz="2000" dirty="0">
                <a:solidFill>
                  <a:schemeClr val="bg2">
                    <a:lumMod val="50000"/>
                  </a:schemeClr>
                </a:solidFill>
                <a:cs typeface="+mn-ea"/>
                <a:sym typeface="+mn-lt"/>
              </a:rPr>
              <a:t>spawn</a:t>
            </a:r>
            <a:r>
              <a:rPr lang="zh-CN" altLang="en-US" sz="2000" dirty="0">
                <a:solidFill>
                  <a:schemeClr val="bg2">
                    <a:lumMod val="50000"/>
                  </a:schemeClr>
                </a:solidFill>
                <a:cs typeface="+mn-ea"/>
                <a:sym typeface="+mn-lt"/>
              </a:rPr>
              <a:t>函数与 fork 函数类似，其最终效果都是产生一个子进程，不过与 fork 函数不同的是，spawn 函数产生的子进程不再执行与父进程相同的程序，而是装载新的 ELF 文件，执行新的程序。</a:t>
            </a:r>
            <a:endParaRPr lang="zh-CN" altLang="en-US" sz="2000" dirty="0">
              <a:solidFill>
                <a:schemeClr val="bg2">
                  <a:lumMod val="50000"/>
                </a:schemeClr>
              </a:solidFill>
              <a:cs typeface="+mn-ea"/>
              <a:sym typeface="+mn-lt"/>
            </a:endParaRPr>
          </a:p>
          <a:p>
            <a:pPr indent="457200">
              <a:lnSpc>
                <a:spcPct val="130000"/>
              </a:lnSpc>
            </a:pPr>
            <a:r>
              <a:rPr lang="zh-CN" altLang="en-US" sz="2000" dirty="0">
                <a:solidFill>
                  <a:schemeClr val="bg2">
                    <a:lumMod val="50000"/>
                  </a:schemeClr>
                </a:solidFill>
                <a:cs typeface="+mn-ea"/>
                <a:sym typeface="+mn-lt"/>
              </a:rPr>
              <a:t>如果我们再结合之前提到的shell的原理，就会发现</a:t>
            </a:r>
            <a:r>
              <a:rPr lang="zh-CN" altLang="en-US" sz="2000" b="1" dirty="0">
                <a:solidFill>
                  <a:schemeClr val="bg2">
                    <a:lumMod val="50000"/>
                  </a:schemeClr>
                </a:solidFill>
                <a:cs typeface="+mn-ea"/>
                <a:sym typeface="+mn-lt"/>
              </a:rPr>
              <a:t>spawn就是尝试执行shell里的命令，所以在这里尝试追加执行是最佳位置。</a:t>
            </a:r>
            <a:endParaRPr lang="zh-CN" altLang="en-US" sz="2000" b="1" dirty="0">
              <a:solidFill>
                <a:schemeClr val="bg2">
                  <a:lumMod val="50000"/>
                </a:schemeClr>
              </a:solidFill>
              <a:cs typeface="+mn-ea"/>
              <a:sym typeface="+mn-lt"/>
            </a:endParaRPr>
          </a:p>
        </p:txBody>
      </p:sp>
      <p:sp>
        <p:nvSpPr>
          <p:cNvPr id="38" name="圆角矩形 37"/>
          <p:cNvSpPr/>
          <p:nvPr/>
        </p:nvSpPr>
        <p:spPr>
          <a:xfrm rot="10800000" flipV="1">
            <a:off x="256540" y="1834515"/>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b63766d66e9058d5054d1faa074d95"/>
          <p:cNvPicPr>
            <a:picLocks noChangeAspect="1"/>
          </p:cNvPicPr>
          <p:nvPr/>
        </p:nvPicPr>
        <p:blipFill>
          <a:blip r:embed="rId1"/>
          <a:stretch>
            <a:fillRect/>
          </a:stretch>
        </p:blipFill>
        <p:spPr>
          <a:xfrm>
            <a:off x="10712" y="5715"/>
            <a:ext cx="12186920" cy="6858000"/>
          </a:xfrm>
          <a:prstGeom prst="rect">
            <a:avLst/>
          </a:prstGeom>
        </p:spPr>
      </p:pic>
      <p:grpSp>
        <p:nvGrpSpPr>
          <p:cNvPr id="4" name="组合 3"/>
          <p:cNvGrpSpPr/>
          <p:nvPr/>
        </p:nvGrpSpPr>
        <p:grpSpPr>
          <a:xfrm>
            <a:off x="0" y="188687"/>
            <a:ext cx="188686" cy="592364"/>
            <a:chOff x="11571416" y="3959358"/>
            <a:chExt cx="620584" cy="1723139"/>
          </a:xfrm>
        </p:grpSpPr>
        <p:sp>
          <p:nvSpPr>
            <p:cNvPr id="5" name="矩形 4"/>
            <p:cNvSpPr/>
            <p:nvPr/>
          </p:nvSpPr>
          <p:spPr>
            <a:xfrm>
              <a:off x="11571416" y="3959358"/>
              <a:ext cx="620584" cy="1723137"/>
            </a:xfrm>
            <a:prstGeom prst="rect">
              <a:avLst/>
            </a:prstGeom>
            <a:solidFill>
              <a:srgbClr val="3E41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6" name="矩形 5"/>
            <p:cNvSpPr/>
            <p:nvPr/>
          </p:nvSpPr>
          <p:spPr>
            <a:xfrm>
              <a:off x="11571416" y="5115169"/>
              <a:ext cx="620584" cy="567328"/>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sp>
        <p:nvSpPr>
          <p:cNvPr id="7" name="文本框 6"/>
          <p:cNvSpPr txBox="1"/>
          <p:nvPr/>
        </p:nvSpPr>
        <p:spPr>
          <a:xfrm>
            <a:off x="419735" y="113665"/>
            <a:ext cx="4483100" cy="741998"/>
          </a:xfrm>
          <a:prstGeom prst="rect">
            <a:avLst/>
          </a:prstGeom>
          <a:noFill/>
        </p:spPr>
        <p:txBody>
          <a:bodyPr wrap="square" rtlCol="0">
            <a:spAutoFit/>
          </a:bodyPr>
          <a:lstStyle/>
          <a:p>
            <a:pPr>
              <a:lnSpc>
                <a:spcPct val="130000"/>
              </a:lnSpc>
            </a:pPr>
            <a:r>
              <a:rPr lang="en-US" altLang="zh-CN" sz="3600" b="1" dirty="0">
                <a:solidFill>
                  <a:srgbClr val="3E4150"/>
                </a:solidFill>
                <a:cs typeface="+mn-ea"/>
                <a:sym typeface="+mn-lt"/>
              </a:rPr>
              <a:t>tree</a:t>
            </a:r>
            <a:r>
              <a:rPr lang="zh-CN" altLang="en-US" sz="3600" b="1" dirty="0">
                <a:solidFill>
                  <a:srgbClr val="3E4150"/>
                </a:solidFill>
                <a:cs typeface="+mn-ea"/>
                <a:sym typeface="+mn-lt"/>
              </a:rPr>
              <a:t>命令</a:t>
            </a:r>
            <a:endParaRPr lang="zh-CN" altLang="en-US" sz="3600" b="1" dirty="0">
              <a:solidFill>
                <a:srgbClr val="3E4150"/>
              </a:solidFill>
              <a:cs typeface="+mn-ea"/>
              <a:sym typeface="+mn-lt"/>
            </a:endParaRPr>
          </a:p>
        </p:txBody>
      </p:sp>
      <p:sp>
        <p:nvSpPr>
          <p:cNvPr id="2" name="文本框 1"/>
          <p:cNvSpPr txBox="1"/>
          <p:nvPr/>
        </p:nvSpPr>
        <p:spPr>
          <a:xfrm>
            <a:off x="1398905" y="894080"/>
            <a:ext cx="2990850" cy="597664"/>
          </a:xfrm>
          <a:prstGeom prst="rect">
            <a:avLst/>
          </a:prstGeom>
          <a:noFill/>
        </p:spPr>
        <p:txBody>
          <a:bodyPr wrap="square" rtlCol="0">
            <a:spAutoFit/>
          </a:bodyPr>
          <a:lstStyle/>
          <a:p>
            <a:pPr>
              <a:lnSpc>
                <a:spcPct val="130000"/>
              </a:lnSpc>
            </a:pPr>
            <a:r>
              <a:rPr lang="en-US" altLang="zh-CN" sz="2800" noProof="0" dirty="0">
                <a:ln>
                  <a:noFill/>
                </a:ln>
                <a:gradFill>
                  <a:gsLst>
                    <a:gs pos="100000">
                      <a:srgbClr val="003258"/>
                    </a:gs>
                    <a:gs pos="35000">
                      <a:srgbClr val="006682"/>
                    </a:gs>
                  </a:gsLst>
                  <a:path path="circle">
                    <a:fillToRect r="100000" b="100000"/>
                  </a:path>
                </a:gradFill>
                <a:effectLst/>
                <a:uLnTx/>
                <a:uFillTx/>
                <a:cs typeface="+mn-ea"/>
                <a:sym typeface="+mn-lt"/>
              </a:rPr>
              <a:t>tree</a:t>
            </a: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命令</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grpSp>
        <p:nvGrpSpPr>
          <p:cNvPr id="81" name="组合 80"/>
          <p:cNvGrpSpPr/>
          <p:nvPr/>
        </p:nvGrpSpPr>
        <p:grpSpPr>
          <a:xfrm>
            <a:off x="3175000" y="823595"/>
            <a:ext cx="3221355" cy="682625"/>
            <a:chOff x="5526" y="2712"/>
            <a:chExt cx="3171" cy="1075"/>
          </a:xfrm>
        </p:grpSpPr>
        <p:sp>
          <p:nvSpPr>
            <p:cNvPr id="19" name="Rectangle 5"/>
            <p:cNvSpPr>
              <a:spLocks noChangeArrowheads="1"/>
            </p:cNvSpPr>
            <p:nvPr/>
          </p:nvSpPr>
          <p:spPr bwMode="auto">
            <a:xfrm>
              <a:off x="5526" y="3398"/>
              <a:ext cx="2447" cy="185"/>
            </a:xfrm>
            <a:prstGeom prst="rect">
              <a:avLst/>
            </a:prstGeom>
            <a:solidFill>
              <a:srgbClr val="067A80"/>
            </a:solidFill>
            <a:ln>
              <a:noFill/>
            </a:ln>
          </p:spPr>
          <p:txBody>
            <a:bodyPr vert="horz" wrap="square" lIns="91440" tIns="45720" rIns="91440" bIns="45720" numCol="1" anchor="t" anchorCtr="0" compatLnSpc="1"/>
            <a:lstStyle/>
            <a:p>
              <a:pPr>
                <a:lnSpc>
                  <a:spcPct val="130000"/>
                </a:lnSpc>
              </a:pPr>
              <a:endParaRPr lang="en-AU" dirty="0">
                <a:cs typeface="+mn-ea"/>
                <a:sym typeface="+mn-lt"/>
              </a:endParaRPr>
            </a:p>
          </p:txBody>
        </p:sp>
        <p:sp>
          <p:nvSpPr>
            <p:cNvPr id="20" name="Freeform 6"/>
            <p:cNvSpPr/>
            <p:nvPr/>
          </p:nvSpPr>
          <p:spPr bwMode="auto">
            <a:xfrm>
              <a:off x="7451" y="3153"/>
              <a:ext cx="1246" cy="635"/>
            </a:xfrm>
            <a:custGeom>
              <a:avLst/>
              <a:gdLst>
                <a:gd name="T0" fmla="*/ 420 w 420"/>
                <a:gd name="T1" fmla="*/ 0 h 524"/>
                <a:gd name="T2" fmla="*/ 420 w 420"/>
                <a:gd name="T3" fmla="*/ 160 h 524"/>
                <a:gd name="T4" fmla="*/ 0 w 420"/>
                <a:gd name="T5" fmla="*/ 524 h 524"/>
                <a:gd name="T6" fmla="*/ 0 w 420"/>
                <a:gd name="T7" fmla="*/ 365 h 524"/>
                <a:gd name="T8" fmla="*/ 420 w 420"/>
                <a:gd name="T9" fmla="*/ 0 h 524"/>
              </a:gdLst>
              <a:ahLst/>
              <a:cxnLst>
                <a:cxn ang="0">
                  <a:pos x="T0" y="T1"/>
                </a:cxn>
                <a:cxn ang="0">
                  <a:pos x="T2" y="T3"/>
                </a:cxn>
                <a:cxn ang="0">
                  <a:pos x="T4" y="T5"/>
                </a:cxn>
                <a:cxn ang="0">
                  <a:pos x="T6" y="T7"/>
                </a:cxn>
                <a:cxn ang="0">
                  <a:pos x="T8" y="T9"/>
                </a:cxn>
              </a:cxnLst>
              <a:rect l="0" t="0" r="r" b="b"/>
              <a:pathLst>
                <a:path w="420" h="524">
                  <a:moveTo>
                    <a:pt x="420" y="0"/>
                  </a:moveTo>
                  <a:lnTo>
                    <a:pt x="420" y="160"/>
                  </a:lnTo>
                  <a:lnTo>
                    <a:pt x="0" y="524"/>
                  </a:lnTo>
                  <a:lnTo>
                    <a:pt x="0" y="365"/>
                  </a:lnTo>
                  <a:lnTo>
                    <a:pt x="420" y="0"/>
                  </a:lnTo>
                  <a:close/>
                </a:path>
              </a:pathLst>
            </a:custGeom>
            <a:solidFill>
              <a:srgbClr val="067A80"/>
            </a:solidFill>
            <a:ln>
              <a:noFill/>
            </a:ln>
          </p:spPr>
          <p:txBody>
            <a:bodyPr vert="horz" wrap="square" lIns="91440" tIns="45720" rIns="91440" bIns="45720" numCol="1" anchor="t" anchorCtr="0" compatLnSpc="1"/>
            <a:lstStyle/>
            <a:p>
              <a:pPr>
                <a:lnSpc>
                  <a:spcPct val="130000"/>
                </a:lnSpc>
              </a:pPr>
              <a:endParaRPr lang="en-AU" dirty="0">
                <a:cs typeface="+mn-ea"/>
                <a:sym typeface="+mn-lt"/>
              </a:endParaRPr>
            </a:p>
          </p:txBody>
        </p:sp>
        <p:sp>
          <p:nvSpPr>
            <p:cNvPr id="21" name="Freeform 7"/>
            <p:cNvSpPr/>
            <p:nvPr/>
          </p:nvSpPr>
          <p:spPr bwMode="auto">
            <a:xfrm>
              <a:off x="5527" y="2712"/>
              <a:ext cx="3171" cy="885"/>
            </a:xfrm>
            <a:custGeom>
              <a:avLst/>
              <a:gdLst>
                <a:gd name="T0" fmla="*/ 611 w 1031"/>
                <a:gd name="T1" fmla="*/ 0 h 730"/>
                <a:gd name="T2" fmla="*/ 799 w 1031"/>
                <a:gd name="T3" fmla="*/ 163 h 730"/>
                <a:gd name="T4" fmla="*/ 1031 w 1031"/>
                <a:gd name="T5" fmla="*/ 365 h 730"/>
                <a:gd name="T6" fmla="*/ 611 w 1031"/>
                <a:gd name="T7" fmla="*/ 730 h 730"/>
                <a:gd name="T8" fmla="*/ 611 w 1031"/>
                <a:gd name="T9" fmla="*/ 568 h 730"/>
                <a:gd name="T10" fmla="*/ 0 w 1031"/>
                <a:gd name="T11" fmla="*/ 568 h 730"/>
                <a:gd name="T12" fmla="*/ 0 w 1031"/>
                <a:gd name="T13" fmla="*/ 163 h 730"/>
                <a:gd name="T14" fmla="*/ 611 w 1031"/>
                <a:gd name="T15" fmla="*/ 163 h 730"/>
                <a:gd name="T16" fmla="*/ 611 w 1031"/>
                <a:gd name="T17" fmla="*/ 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1" h="730">
                  <a:moveTo>
                    <a:pt x="611" y="0"/>
                  </a:moveTo>
                  <a:lnTo>
                    <a:pt x="799" y="163"/>
                  </a:lnTo>
                  <a:lnTo>
                    <a:pt x="1031" y="365"/>
                  </a:lnTo>
                  <a:lnTo>
                    <a:pt x="611" y="730"/>
                  </a:lnTo>
                  <a:lnTo>
                    <a:pt x="611" y="568"/>
                  </a:lnTo>
                  <a:lnTo>
                    <a:pt x="0" y="568"/>
                  </a:lnTo>
                  <a:lnTo>
                    <a:pt x="0" y="163"/>
                  </a:lnTo>
                  <a:lnTo>
                    <a:pt x="611" y="163"/>
                  </a:lnTo>
                  <a:lnTo>
                    <a:pt x="611" y="0"/>
                  </a:lnTo>
                  <a:close/>
                </a:path>
              </a:pathLst>
            </a:custGeom>
            <a:solidFill>
              <a:srgbClr val="089DA3"/>
            </a:solidFill>
            <a:ln>
              <a:noFill/>
            </a:ln>
          </p:spPr>
          <p:txBody>
            <a:bodyPr vert="horz" wrap="square" lIns="91440" tIns="45720" rIns="91440" bIns="45720" numCol="1" anchor="t" anchorCtr="0" compatLnSpc="1"/>
            <a:lstStyle/>
            <a:p>
              <a:pPr>
                <a:lnSpc>
                  <a:spcPct val="130000"/>
                </a:lnSpc>
              </a:pPr>
              <a:endParaRPr lang="en-AU" dirty="0">
                <a:cs typeface="+mn-ea"/>
                <a:sym typeface="+mn-lt"/>
              </a:endParaRPr>
            </a:p>
          </p:txBody>
        </p:sp>
      </p:grpSp>
      <p:sp>
        <p:nvSpPr>
          <p:cNvPr id="9" name="文本框 8"/>
          <p:cNvSpPr txBox="1"/>
          <p:nvPr/>
        </p:nvSpPr>
        <p:spPr>
          <a:xfrm>
            <a:off x="6743700" y="894080"/>
            <a:ext cx="3174365" cy="597664"/>
          </a:xfrm>
          <a:prstGeom prst="rect">
            <a:avLst/>
          </a:prstGeom>
          <a:noFill/>
        </p:spPr>
        <p:txBody>
          <a:bodyPr wrap="square" rtlCol="0">
            <a:spAutoFit/>
          </a:bodyPr>
          <a:lstStyle/>
          <a:p>
            <a:pPr>
              <a:lnSpc>
                <a:spcPct val="130000"/>
              </a:lnSpc>
            </a:pPr>
            <a:r>
              <a:rPr lang="en-US" altLang="zh-CN" sz="2800" noProof="0" dirty="0">
                <a:ln>
                  <a:noFill/>
                </a:ln>
                <a:gradFill>
                  <a:gsLst>
                    <a:gs pos="100000">
                      <a:srgbClr val="003258"/>
                    </a:gs>
                    <a:gs pos="35000">
                      <a:srgbClr val="006682"/>
                    </a:gs>
                  </a:gsLst>
                  <a:path path="circle">
                    <a:fillToRect r="100000" b="100000"/>
                  </a:path>
                </a:gradFill>
                <a:effectLst/>
                <a:uLnTx/>
                <a:uFillTx/>
                <a:cs typeface="+mn-ea"/>
                <a:sym typeface="+mn-lt"/>
              </a:rPr>
              <a:t>ls</a:t>
            </a: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命令</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
        <p:nvSpPr>
          <p:cNvPr id="16" name="文本框 15"/>
          <p:cNvSpPr txBox="1"/>
          <p:nvPr/>
        </p:nvSpPr>
        <p:spPr>
          <a:xfrm>
            <a:off x="3878898" y="261683"/>
            <a:ext cx="1076960" cy="669799"/>
          </a:xfrm>
          <a:prstGeom prst="rect">
            <a:avLst/>
          </a:prstGeom>
          <a:noFill/>
        </p:spPr>
        <p:txBody>
          <a:bodyPr wrap="square" rtlCol="0">
            <a:spAutoFit/>
          </a:bodyPr>
          <a:lstStyle/>
          <a:p>
            <a:pPr>
              <a:lnSpc>
                <a:spcPct val="130000"/>
              </a:lnSpc>
            </a:pPr>
            <a:r>
              <a:rPr lang="zh-CN" altLang="en-US" sz="3200" dirty="0">
                <a:solidFill>
                  <a:schemeClr val="accent1"/>
                </a:solidFill>
                <a:cs typeface="+mn-ea"/>
                <a:sym typeface="+mn-lt"/>
              </a:rPr>
              <a:t>类比</a:t>
            </a:r>
            <a:endParaRPr lang="zh-CN" altLang="en-US" sz="3200" dirty="0">
              <a:solidFill>
                <a:schemeClr val="accent1"/>
              </a:solidFill>
              <a:cs typeface="+mn-ea"/>
              <a:sym typeface="+mn-lt"/>
            </a:endParaRPr>
          </a:p>
        </p:txBody>
      </p:sp>
      <p:sp>
        <p:nvSpPr>
          <p:cNvPr id="18" name="圆角矩形 17"/>
          <p:cNvSpPr/>
          <p:nvPr/>
        </p:nvSpPr>
        <p:spPr>
          <a:xfrm>
            <a:off x="539750" y="1704340"/>
            <a:ext cx="2915285" cy="3571875"/>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22" name="文本框 21"/>
          <p:cNvSpPr txBox="1"/>
          <p:nvPr/>
        </p:nvSpPr>
        <p:spPr>
          <a:xfrm>
            <a:off x="671830" y="1812290"/>
            <a:ext cx="2684780" cy="3571875"/>
          </a:xfrm>
          <a:prstGeom prst="rect">
            <a:avLst/>
          </a:prstGeom>
        </p:spPr>
        <p:txBody>
          <a:bodyPr wrap="square" rtlCol="0">
            <a:noAutofit/>
          </a:bodyPr>
          <a:lstStyle/>
          <a:p>
            <a:pPr>
              <a:lnSpc>
                <a:spcPct val="130000"/>
              </a:lnSpc>
            </a:pPr>
            <a:r>
              <a:rPr lang="zh-CN" altLang="en-US" sz="2400" b="1" dirty="0">
                <a:cs typeface="+mn-ea"/>
                <a:sym typeface="+mn-lt"/>
              </a:rPr>
              <a:t> `tree` 的三种模式</a:t>
            </a:r>
            <a:r>
              <a:rPr lang="zh-CN" altLang="en-US" dirty="0">
                <a:cs typeface="+mn-ea"/>
                <a:sym typeface="+mn-lt"/>
              </a:rPr>
              <a:t>：</a:t>
            </a:r>
            <a:endParaRPr lang="zh-CN" altLang="en-US" dirty="0">
              <a:cs typeface="+mn-ea"/>
              <a:sym typeface="+mn-lt"/>
            </a:endParaRPr>
          </a:p>
          <a:p>
            <a:pPr>
              <a:lnSpc>
                <a:spcPct val="130000"/>
              </a:lnSpc>
            </a:pPr>
            <a:r>
              <a:rPr lang="zh-CN" altLang="en-US" sz="2400" dirty="0">
                <a:solidFill>
                  <a:schemeClr val="bg2">
                    <a:lumMod val="50000"/>
                  </a:schemeClr>
                </a:solidFill>
                <a:cs typeface="+mn-ea"/>
                <a:sym typeface="+mn-lt"/>
              </a:rPr>
              <a:t>-a</a:t>
            </a:r>
            <a:r>
              <a:rPr lang="en-US" altLang="zh-CN" sz="2400" dirty="0">
                <a:solidFill>
                  <a:schemeClr val="bg2">
                    <a:lumMod val="50000"/>
                  </a:schemeClr>
                </a:solidFill>
                <a:cs typeface="+mn-ea"/>
                <a:sym typeface="+mn-lt"/>
              </a:rPr>
              <a:t> </a:t>
            </a:r>
            <a:r>
              <a:rPr lang="zh-CN" altLang="en-US" sz="2400" dirty="0">
                <a:solidFill>
                  <a:schemeClr val="bg2">
                    <a:lumMod val="50000"/>
                  </a:schemeClr>
                </a:solidFill>
                <a:cs typeface="+mn-ea"/>
                <a:sym typeface="+mn-lt"/>
              </a:rPr>
              <a:t>是显示所有的文件和目录，模式缺省时默认为 -a；</a:t>
            </a:r>
            <a:endParaRPr lang="zh-CN" altLang="en-US" sz="2400" dirty="0">
              <a:solidFill>
                <a:schemeClr val="bg2">
                  <a:lumMod val="50000"/>
                </a:schemeClr>
              </a:solidFill>
              <a:cs typeface="+mn-ea"/>
              <a:sym typeface="+mn-lt"/>
            </a:endParaRPr>
          </a:p>
          <a:p>
            <a:pPr>
              <a:lnSpc>
                <a:spcPct val="130000"/>
              </a:lnSpc>
            </a:pPr>
            <a:r>
              <a:rPr lang="zh-CN" altLang="en-US" sz="2400" dirty="0">
                <a:solidFill>
                  <a:schemeClr val="bg2">
                    <a:lumMod val="50000"/>
                  </a:schemeClr>
                </a:solidFill>
                <a:cs typeface="+mn-ea"/>
                <a:sym typeface="+mn-lt"/>
              </a:rPr>
              <a:t>-d 显示所有的目录；</a:t>
            </a:r>
            <a:endParaRPr lang="zh-CN" altLang="en-US" sz="2400" dirty="0">
              <a:solidFill>
                <a:schemeClr val="bg2">
                  <a:lumMod val="50000"/>
                </a:schemeClr>
              </a:solidFill>
              <a:cs typeface="+mn-ea"/>
              <a:sym typeface="+mn-lt"/>
            </a:endParaRPr>
          </a:p>
          <a:p>
            <a:pPr>
              <a:lnSpc>
                <a:spcPct val="130000"/>
              </a:lnSpc>
            </a:pPr>
            <a:r>
              <a:rPr lang="zh-CN" altLang="en-US" sz="2400" dirty="0">
                <a:solidFill>
                  <a:schemeClr val="bg2">
                    <a:lumMod val="50000"/>
                  </a:schemeClr>
                </a:solidFill>
                <a:cs typeface="+mn-ea"/>
                <a:sym typeface="+mn-lt"/>
              </a:rPr>
              <a:t>-f 为显示文件和目录的完整路径。</a:t>
            </a:r>
            <a:endParaRPr lang="zh-CN" altLang="en-US" sz="2400" dirty="0">
              <a:solidFill>
                <a:schemeClr val="bg2">
                  <a:lumMod val="50000"/>
                </a:schemeClr>
              </a:solidFill>
              <a:cs typeface="+mn-ea"/>
              <a:sym typeface="+mn-lt"/>
            </a:endParaRPr>
          </a:p>
        </p:txBody>
      </p:sp>
      <p:sp>
        <p:nvSpPr>
          <p:cNvPr id="23" name="文本框 22"/>
          <p:cNvSpPr txBox="1"/>
          <p:nvPr/>
        </p:nvSpPr>
        <p:spPr>
          <a:xfrm>
            <a:off x="539750" y="5662930"/>
            <a:ext cx="11372215" cy="1253485"/>
          </a:xfrm>
          <a:prstGeom prst="rect">
            <a:avLst/>
          </a:prstGeom>
          <a:noFill/>
        </p:spPr>
        <p:txBody>
          <a:bodyPr wrap="square" rtlCol="0">
            <a:spAutoFit/>
          </a:bodyPr>
          <a:lstStyle/>
          <a:p>
            <a:pPr>
              <a:lnSpc>
                <a:spcPct val="130000"/>
              </a:lnSpc>
            </a:pPr>
            <a:r>
              <a:rPr lang="zh-CN" altLang="en-US" sz="2000" dirty="0">
                <a:solidFill>
                  <a:schemeClr val="bg2">
                    <a:lumMod val="50000"/>
                  </a:schemeClr>
                </a:solidFill>
                <a:cs typeface="+mn-ea"/>
                <a:sym typeface="+mn-lt"/>
              </a:rPr>
              <a:t>同时记录了获取的文件及目录数量，在对参数中每个目录（默认根目录）实行 `tree` 指令后输出。（根据手册行为，初始的目录是不计入的），这里在实现时我还使用了彩色输出使输出的树结构更加的美观简洁。</a:t>
            </a:r>
            <a:endParaRPr lang="zh-CN" altLang="en-US" sz="2000" dirty="0">
              <a:solidFill>
                <a:schemeClr val="bg2">
                  <a:lumMod val="50000"/>
                </a:schemeClr>
              </a:solidFill>
              <a:cs typeface="+mn-ea"/>
              <a:sym typeface="+mn-lt"/>
            </a:endParaRPr>
          </a:p>
        </p:txBody>
      </p:sp>
      <p:sp>
        <p:nvSpPr>
          <p:cNvPr id="33" name="圆角矩形 32"/>
          <p:cNvSpPr/>
          <p:nvPr/>
        </p:nvSpPr>
        <p:spPr>
          <a:xfrm rot="10800000" flipV="1">
            <a:off x="256540" y="5766435"/>
            <a:ext cx="163148" cy="26860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sz="2000" dirty="0">
              <a:cs typeface="+mn-ea"/>
              <a:sym typeface="+mn-lt"/>
            </a:endParaRPr>
          </a:p>
        </p:txBody>
      </p:sp>
      <p:pic>
        <p:nvPicPr>
          <p:cNvPr id="24" name="图片 23"/>
          <p:cNvPicPr>
            <a:picLocks noChangeAspect="1"/>
          </p:cNvPicPr>
          <p:nvPr/>
        </p:nvPicPr>
        <p:blipFill>
          <a:blip r:embed="rId2"/>
          <a:stretch>
            <a:fillRect/>
          </a:stretch>
        </p:blipFill>
        <p:spPr>
          <a:xfrm>
            <a:off x="4494530" y="1422400"/>
            <a:ext cx="3848100" cy="4203700"/>
          </a:xfrm>
          <a:prstGeom prst="rect">
            <a:avLst/>
          </a:prstGeom>
        </p:spPr>
      </p:pic>
      <p:sp>
        <p:nvSpPr>
          <p:cNvPr id="25" name="文本框 24"/>
          <p:cNvSpPr txBox="1"/>
          <p:nvPr/>
        </p:nvSpPr>
        <p:spPr>
          <a:xfrm>
            <a:off x="8599805" y="975360"/>
            <a:ext cx="3404235" cy="1707520"/>
          </a:xfrm>
          <a:prstGeom prst="rect">
            <a:avLst/>
          </a:prstGeom>
          <a:noFill/>
          <a:ln w="76200">
            <a:solidFill>
              <a:schemeClr val="accent1"/>
            </a:solidFill>
            <a:prstDash val="solid"/>
          </a:ln>
        </p:spPr>
        <p:txBody>
          <a:bodyPr wrap="square" rtlCol="0">
            <a:noAutofit/>
          </a:bodyPr>
          <a:lstStyle/>
          <a:p>
            <a:pPr>
              <a:lnSpc>
                <a:spcPct val="130000"/>
              </a:lnSpc>
            </a:pPr>
            <a:r>
              <a:rPr lang="zh-CN" altLang="en-US" sz="2000" b="1" dirty="0">
                <a:solidFill>
                  <a:schemeClr val="accent1">
                    <a:lumMod val="75000"/>
                  </a:schemeClr>
                </a:solidFill>
                <a:cs typeface="+mn-ea"/>
                <a:sym typeface="+mn-lt"/>
              </a:rPr>
              <a:t>由于</a:t>
            </a:r>
            <a:r>
              <a:rPr lang="en-US" altLang="zh-CN" sz="2000" b="1" dirty="0">
                <a:solidFill>
                  <a:schemeClr val="accent1">
                    <a:lumMod val="75000"/>
                  </a:schemeClr>
                </a:solidFill>
                <a:cs typeface="+mn-ea"/>
                <a:sym typeface="+mn-lt"/>
              </a:rPr>
              <a:t>ls</a:t>
            </a:r>
            <a:r>
              <a:rPr lang="zh-CN" altLang="en-US" sz="2000" b="1" dirty="0">
                <a:solidFill>
                  <a:schemeClr val="accent1">
                    <a:lumMod val="75000"/>
                  </a:schemeClr>
                </a:solidFill>
                <a:cs typeface="+mn-ea"/>
                <a:sym typeface="+mn-lt"/>
              </a:rPr>
              <a:t>命令和</a:t>
            </a:r>
            <a:r>
              <a:rPr lang="en-US" altLang="zh-CN" sz="2000" b="1" dirty="0">
                <a:solidFill>
                  <a:schemeClr val="accent1">
                    <a:lumMod val="75000"/>
                  </a:schemeClr>
                </a:solidFill>
                <a:cs typeface="+mn-ea"/>
                <a:sym typeface="+mn-lt"/>
              </a:rPr>
              <a:t>tree</a:t>
            </a:r>
            <a:r>
              <a:rPr lang="zh-CN" altLang="en-US" sz="2000" b="1" dirty="0">
                <a:solidFill>
                  <a:schemeClr val="accent1">
                    <a:lumMod val="75000"/>
                  </a:schemeClr>
                </a:solidFill>
                <a:cs typeface="+mn-ea"/>
                <a:sym typeface="+mn-lt"/>
              </a:rPr>
              <a:t>命令的参数作用基本相同，所以可以参考课程组</a:t>
            </a:r>
            <a:r>
              <a:rPr lang="en-US" altLang="zh-CN" sz="2000" b="1" dirty="0">
                <a:solidFill>
                  <a:schemeClr val="accent1">
                    <a:lumMod val="75000"/>
                  </a:schemeClr>
                </a:solidFill>
                <a:cs typeface="+mn-ea"/>
                <a:sym typeface="+mn-lt"/>
              </a:rPr>
              <a:t>ls</a:t>
            </a:r>
            <a:r>
              <a:rPr lang="zh-CN" altLang="en-US" sz="2000" b="1" dirty="0">
                <a:solidFill>
                  <a:schemeClr val="accent1">
                    <a:lumMod val="75000"/>
                  </a:schemeClr>
                </a:solidFill>
                <a:cs typeface="+mn-ea"/>
                <a:sym typeface="+mn-lt"/>
              </a:rPr>
              <a:t>源码并在此基础上修改即可。</a:t>
            </a:r>
            <a:endParaRPr lang="zh-CN" altLang="en-US" sz="2000" b="1" dirty="0">
              <a:solidFill>
                <a:schemeClr val="accent1">
                  <a:lumMod val="75000"/>
                </a:schemeClr>
              </a:solidFill>
              <a:cs typeface="+mn-ea"/>
              <a:sym typeface="+mn-lt"/>
            </a:endParaRPr>
          </a:p>
        </p:txBody>
      </p:sp>
      <p:sp>
        <p:nvSpPr>
          <p:cNvPr id="26" name="文本框 25"/>
          <p:cNvSpPr txBox="1"/>
          <p:nvPr/>
        </p:nvSpPr>
        <p:spPr>
          <a:xfrm>
            <a:off x="8592461" y="3429000"/>
            <a:ext cx="3355340" cy="1725793"/>
          </a:xfrm>
          <a:prstGeom prst="rect">
            <a:avLst/>
          </a:prstGeom>
          <a:noFill/>
        </p:spPr>
        <p:txBody>
          <a:bodyPr wrap="square" rtlCol="0">
            <a:spAutoFit/>
          </a:bodyPr>
          <a:lstStyle/>
          <a:p>
            <a:pPr>
              <a:lnSpc>
                <a:spcPct val="130000"/>
              </a:lnSpc>
            </a:pPr>
            <a:r>
              <a:rPr lang="en-US" altLang="zh-CN" sz="2000" dirty="0">
                <a:cs typeface="+mn-ea"/>
                <a:sym typeface="+mn-lt"/>
              </a:rPr>
              <a:t>tree</a:t>
            </a:r>
            <a:r>
              <a:rPr lang="zh-CN" altLang="en-US" sz="2000" dirty="0">
                <a:cs typeface="+mn-ea"/>
                <a:sym typeface="+mn-lt"/>
              </a:rPr>
              <a:t>命令的核心代码块是一个</a:t>
            </a:r>
            <a:r>
              <a:rPr lang="en-US" altLang="zh-CN" sz="2000" dirty="0" err="1">
                <a:cs typeface="+mn-ea"/>
                <a:sym typeface="+mn-lt"/>
              </a:rPr>
              <a:t>dfs</a:t>
            </a:r>
            <a:r>
              <a:rPr lang="zh-CN" altLang="en-US" sz="2000" dirty="0">
                <a:cs typeface="+mn-ea"/>
                <a:sym typeface="+mn-lt"/>
              </a:rPr>
              <a:t>各个目录并计数的过程。只要按照结构体中</a:t>
            </a:r>
            <a:r>
              <a:rPr lang="en-US" altLang="zh-CN" sz="2000" dirty="0" err="1">
                <a:cs typeface="+mn-ea"/>
                <a:sym typeface="+mn-lt"/>
              </a:rPr>
              <a:t>f_type</a:t>
            </a:r>
            <a:r>
              <a:rPr lang="zh-CN" altLang="en-US" sz="2000" dirty="0">
                <a:cs typeface="+mn-ea"/>
                <a:sym typeface="+mn-lt"/>
              </a:rPr>
              <a:t>属性分清文件夹和文件即可</a:t>
            </a:r>
            <a:r>
              <a:rPr lang="zh-CN" altLang="en-US" sz="2400" dirty="0">
                <a:cs typeface="+mn-ea"/>
                <a:sym typeface="+mn-lt"/>
              </a:rPr>
              <a:t>。</a:t>
            </a:r>
            <a:endParaRPr lang="zh-CN" altLang="en-US" sz="2400" dirty="0">
              <a:cs typeface="+mn-ea"/>
              <a:sym typeface="+mn-lt"/>
            </a:endParaRPr>
          </a:p>
        </p:txBody>
      </p:sp>
      <p:sp>
        <p:nvSpPr>
          <p:cNvPr id="27" name="文本框 26"/>
          <p:cNvSpPr txBox="1"/>
          <p:nvPr/>
        </p:nvSpPr>
        <p:spPr>
          <a:xfrm>
            <a:off x="8599805" y="2769235"/>
            <a:ext cx="4064000" cy="597664"/>
          </a:xfrm>
          <a:prstGeom prst="rect">
            <a:avLst/>
          </a:prstGeom>
          <a:noFill/>
        </p:spPr>
        <p:txBody>
          <a:bodyPr wrap="square" rtlCol="0">
            <a:spAutoFit/>
          </a:bodyPr>
          <a:lstStyle/>
          <a:p>
            <a:pPr>
              <a:lnSpc>
                <a:spcPct val="130000"/>
              </a:lnSpc>
            </a:pPr>
            <a:r>
              <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rPr>
              <a:t>具体实现</a:t>
            </a:r>
            <a:endParaRPr lang="zh-CN" altLang="en-US" sz="2800" noProof="0" dirty="0">
              <a:ln>
                <a:noFill/>
              </a:ln>
              <a:gradFill>
                <a:gsLst>
                  <a:gs pos="100000">
                    <a:srgbClr val="003258"/>
                  </a:gs>
                  <a:gs pos="35000">
                    <a:srgbClr val="006682"/>
                  </a:gs>
                </a:gsLst>
                <a:path path="circle">
                  <a:fillToRect r="100000" b="100000"/>
                </a:path>
              </a:gradFill>
              <a:effectLst/>
              <a:uLnTx/>
              <a:uFillTx/>
              <a:cs typeface="+mn-ea"/>
              <a:sym typeface="+mn-l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200"/>
                                  </p:stCondLst>
                                  <p:childTnLst>
                                    <p:set>
                                      <p:cBhvr>
                                        <p:cTn id="6" dur="1" fill="hold">
                                          <p:stCondLst>
                                            <p:cond delay="0"/>
                                          </p:stCondLst>
                                        </p:cTn>
                                        <p:tgtEl>
                                          <p:spTgt spid="81"/>
                                        </p:tgtEl>
                                        <p:attrNameLst>
                                          <p:attrName>style.visibility</p:attrName>
                                        </p:attrNameLst>
                                      </p:cBhvr>
                                      <p:to>
                                        <p:strVal val="visible"/>
                                      </p:to>
                                    </p:set>
                                    <p:anim calcmode="lin" valueType="num">
                                      <p:cBhvr additive="base">
                                        <p:cTn id="7" dur="500"/>
                                        <p:tgtEl>
                                          <p:spTgt spid="81"/>
                                        </p:tgtEl>
                                        <p:attrNameLst>
                                          <p:attrName>ppt_y</p:attrName>
                                        </p:attrNameLst>
                                      </p:cBhvr>
                                      <p:tavLst>
                                        <p:tav tm="0">
                                          <p:val>
                                            <p:strVal val="#ppt_y+#ppt_h*1.125000"/>
                                          </p:val>
                                        </p:tav>
                                        <p:tav tm="100000">
                                          <p:val>
                                            <p:strVal val="#ppt_y"/>
                                          </p:val>
                                        </p:tav>
                                      </p:tavLst>
                                    </p:anim>
                                    <p:animEffect transition="in" filter="wipe(up)">
                                      <p:cBhvr>
                                        <p:cTn id="8"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UNIT_PLACING_PICTURE_USER_VIEWPORT" val="{&quot;height&quot;:7289.258267716536,&quot;width&quot;:10512.930708661417}"/>
</p:tagLst>
</file>

<file path=ppt/tags/tag2.xml><?xml version="1.0" encoding="utf-8"?>
<p:tagLst xmlns:p="http://schemas.openxmlformats.org/presentationml/2006/main">
  <p:tag name="KSO_WM_UNIT_PLACING_PICTURE_USER_VIEWPORT" val="{&quot;height&quot;:7828,&quot;width&quot;:6333}"/>
</p:tagLst>
</file>

<file path=ppt/tags/tag3.xml><?xml version="1.0" encoding="utf-8"?>
<p:tagLst xmlns:p="http://schemas.openxmlformats.org/presentationml/2006/main">
  <p:tag name="KSO_WPP_MARK_KEY" val="5392375c-1b6e-407e-ab77-ae8c6f8d6965"/>
  <p:tag name="COMMONDATA" val="eyJoZGlkIjoiZTNiMmJjMGUyMDNhMGI0MjllZTc4OTE3ODRjOTBjMWQifQ=="/>
  <p:tag name="ISLIDE.GUIDESSETTING" val="{&quot;Id&quot;:&quot;eb7b09be-eeff-4620-8026-1d81c654e06f&quot;,&quot;Name&quot;:null,&quot;Kind&quot;:&quot;Custom&quot;,&quot;OldGuidesSetting&quot;:{&quot;HeaderHeight&quot;:0.0,&quot;FooterHeight&quot;:0.0,&quot;SideMargin&quot;:0.0,&quot;TopMargin&quot;:0.0,&quot;BottomMargin&quot;:0.0,&quot;IntervalMargin&quot;: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hsmq3ufv">
      <a:majorFont>
        <a:latin typeface="Times New Roman"/>
        <a:ea typeface="微软雅黑"/>
        <a:cs typeface=""/>
      </a:majorFont>
      <a:minorFont>
        <a:latin typeface="Times New Roman"/>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0</TotalTime>
  <Words>3896</Words>
  <Application>WPS 演示</Application>
  <PresentationFormat>宽屏</PresentationFormat>
  <Paragraphs>248</Paragraphs>
  <Slides>19</Slides>
  <Notes>19</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19</vt:i4>
      </vt:variant>
    </vt:vector>
  </HeadingPairs>
  <TitlesOfParts>
    <vt:vector size="28" baseType="lpstr">
      <vt:lpstr>Arial</vt:lpstr>
      <vt:lpstr>宋体</vt:lpstr>
      <vt:lpstr>Wingdings</vt:lpstr>
      <vt:lpstr>微软雅黑</vt:lpstr>
      <vt:lpstr>思源宋体 CN Heavy</vt:lpstr>
      <vt:lpstr>Times New Roman</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基础架构处</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ZK</dc:creator>
  <cp:lastModifiedBy>21373191</cp:lastModifiedBy>
  <cp:revision>479</cp:revision>
  <dcterms:created xsi:type="dcterms:W3CDTF">2017-05-11T09:34:00Z</dcterms:created>
  <dcterms:modified xsi:type="dcterms:W3CDTF">2023-06-18T05:23:47Z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2052-11.1.0.12598</vt:lpwstr>
  </property>
  <property fmtid="{D5CDD505-2E9C-101B-9397-08002B2CF9AE}" pid="3" name="ICV">
    <vt:lpwstr>72CEDFB190E8483490E6D4E17DB40B18</vt:lpwstr>
  </property>
</Properties>
</file>

<file path=docProps/thumbnail.jpeg>
</file>